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ink/ink1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.xml" ContentType="application/inkml+xml"/>
  <Override PartName="/ppt/ink/ink50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1"/>
  </p:notesMasterIdLst>
  <p:sldIdLst>
    <p:sldId id="256" r:id="rId3"/>
    <p:sldId id="257" r:id="rId4"/>
    <p:sldId id="259" r:id="rId5"/>
    <p:sldId id="263" r:id="rId6"/>
    <p:sldId id="722" r:id="rId7"/>
    <p:sldId id="1412" r:id="rId8"/>
    <p:sldId id="1249" r:id="rId9"/>
    <p:sldId id="260" r:id="rId10"/>
    <p:sldId id="258" r:id="rId11"/>
    <p:sldId id="641" r:id="rId12"/>
    <p:sldId id="261" r:id="rId13"/>
    <p:sldId id="638" r:id="rId14"/>
    <p:sldId id="639" r:id="rId15"/>
    <p:sldId id="640" r:id="rId16"/>
    <p:sldId id="1248" r:id="rId17"/>
    <p:sldId id="507" r:id="rId18"/>
    <p:sldId id="264" r:id="rId19"/>
    <p:sldId id="265" r:id="rId20"/>
    <p:sldId id="336" r:id="rId22"/>
    <p:sldId id="337" r:id="rId23"/>
    <p:sldId id="721" r:id="rId24"/>
    <p:sldId id="270" r:id="rId25"/>
    <p:sldId id="723" r:id="rId26"/>
    <p:sldId id="269" r:id="rId27"/>
    <p:sldId id="267" r:id="rId28"/>
    <p:sldId id="268" r:id="rId29"/>
    <p:sldId id="508" r:id="rId30"/>
    <p:sldId id="338" r:id="rId31"/>
    <p:sldId id="273" r:id="rId32"/>
    <p:sldId id="397" r:id="rId33"/>
    <p:sldId id="274" r:id="rId34"/>
    <p:sldId id="275" r:id="rId35"/>
    <p:sldId id="276" r:id="rId36"/>
    <p:sldId id="278" r:id="rId37"/>
    <p:sldId id="277" r:id="rId38"/>
    <p:sldId id="813" r:id="rId39"/>
    <p:sldId id="924" r:id="rId40"/>
    <p:sldId id="1413" r:id="rId41"/>
    <p:sldId id="279" r:id="rId42"/>
    <p:sldId id="280" r:id="rId43"/>
    <p:sldId id="398" r:id="rId44"/>
    <p:sldId id="284" r:id="rId45"/>
    <p:sldId id="285" r:id="rId46"/>
    <p:sldId id="286" r:id="rId47"/>
    <p:sldId id="287" r:id="rId48"/>
    <p:sldId id="288" r:id="rId49"/>
    <p:sldId id="400" r:id="rId50"/>
    <p:sldId id="289" r:id="rId51"/>
    <p:sldId id="290" r:id="rId52"/>
    <p:sldId id="291" r:id="rId53"/>
    <p:sldId id="292" r:id="rId54"/>
    <p:sldId id="452" r:id="rId55"/>
    <p:sldId id="293" r:id="rId56"/>
    <p:sldId id="814" r:id="rId57"/>
    <p:sldId id="294" r:id="rId58"/>
    <p:sldId id="295" r:id="rId59"/>
    <p:sldId id="453" r:id="rId60"/>
    <p:sldId id="298" r:id="rId61"/>
    <p:sldId id="299" r:id="rId62"/>
    <p:sldId id="811" r:id="rId63"/>
    <p:sldId id="300" r:id="rId64"/>
    <p:sldId id="878" r:id="rId65"/>
    <p:sldId id="1585" r:id="rId66"/>
    <p:sldId id="511" r:id="rId67"/>
    <p:sldId id="301" r:id="rId68"/>
    <p:sldId id="881" r:id="rId69"/>
    <p:sldId id="455" r:id="rId70"/>
    <p:sldId id="302" r:id="rId71"/>
    <p:sldId id="311" r:id="rId72"/>
    <p:sldId id="312" r:id="rId73"/>
    <p:sldId id="303" r:id="rId74"/>
    <p:sldId id="457" r:id="rId75"/>
    <p:sldId id="812" r:id="rId76"/>
    <p:sldId id="304" r:id="rId77"/>
    <p:sldId id="1586" r:id="rId78"/>
    <p:sldId id="305" r:id="rId79"/>
    <p:sldId id="1587" r:id="rId80"/>
    <p:sldId id="605" r:id="rId81"/>
    <p:sldId id="306" r:id="rId82"/>
    <p:sldId id="1588" r:id="rId83"/>
    <p:sldId id="308" r:id="rId84"/>
  </p:sldIdLst>
  <p:sldSz cx="12192000" cy="6858000"/>
  <p:notesSz cx="6858000" cy="9144000"/>
  <p:custDataLst>
    <p:tags r:id="rId8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8" Type="http://schemas.openxmlformats.org/officeDocument/2006/relationships/tags" Target="tags/tag2.xml"/><Relationship Id="rId87" Type="http://schemas.openxmlformats.org/officeDocument/2006/relationships/tableStyles" Target="tableStyles.xml"/><Relationship Id="rId86" Type="http://schemas.openxmlformats.org/officeDocument/2006/relationships/viewProps" Target="viewProps.xml"/><Relationship Id="rId85" Type="http://schemas.openxmlformats.org/officeDocument/2006/relationships/presProps" Target="presProps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6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5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4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3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26T11:45:58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4213.09 3642.01,'7'0,"-7"13,13-13,20 21,1-8,-34-6,47 6,0 0,-40 1,100 6,-100-20,20 0,6 0,34 13,-53-13,-8 0,35 0,-35 0,8 0,-1 0,-6 0,40 0,-34 0,7 0,14 0,-21 0,1-6,-1 6,-6 0,6 0,1 0,-8 0,21-14,-7 14,14 0,13 0,-14-6,41 6,-34 0,21 0,-48 0,-6 0,6 0,1 0,6 0,7 0,-7 0,-7 0,21 0,-21 0,-6 0,20 0,-7 0,27 0,-14 0,-19 0,6 0,27 0,-27 0,7 0,-7 0,-7 0,34 13,0-13,20 20,-33-20,-21 0,41 27,-21-27,1 7,-21-7,1 0,33 13,-27-13,-7 0,21 0,19 0,-39 0,-1 0,34 0,7 0,-41 0,1 0,19 0,-26 0,53 0,-46 0,19 0,-13 0,-6 0,-1 0,7 0,-20-7,21 7,-8 0,0 0,21 0,-14-6,40 6,-39 0,39 0,-27 0,1-14,-7 14,-20 0,19 0,-19-13,7 13,-1 0,7-7,-7 7,8 0,-21-13,13 13,0 0,8-14,12-6,-6 20,-20-13,19-1,-26 8,7 6,7-14,-14 1,13 6,0-6,-13-1,0 1,0 6,0-20,0 21,0-8,0 1,0 6,0-20,-6 7,6 7,-14-7,1 20,6-14,-6 1,-1-1,-6 14,0-6,-20-8,20 14,6 0,-6 0,-27-13,34 13,-27-7,26 7,-33 0,34 0,-21-13,21 13,-27 0,6-14,21 14,-14 0,7 0,6 0,-19-13,19 13,-26 0,6-7,21 7,-14 0,21 0,-28 0,7-13,14 13,-28 0,41-14,-13 14,-34 0,34 0,-28-6,-39-8,67 14,-48 0,41 0,7 0,13-13,-47 13,27 0,-14 0,21 0,-21 0,-13-7,27 7,-14 0,21 0,0 0,-21 0,1 0,12-13,8 13,-21 0,21 0,-7 0,-7 0,-6 0,-1 0,0 0,-13 0,-20 0,20 0,34 0,6 0,-40 0,0 0,34 0,-34 0,27 0,6 0,1 0,-20 0,26 0,-33-14,-1 14,1 0,33 0,-6 0,-7-13,-27 13,33 0,-6 0,7 0,0 0,6 0,-33 0,-14 0,40 0,-6 0,-27 0,14 0,19 0,1 0,-21 0,14 0,-6 0,-8 0,14 0,0 0,6 0,1 0,-1 0,8 0,-8 0,-6 0,-7 6,14-6,6 14,-20-14,21 13,-21-6,20-7,-6 0,-1 13,1-13,6 0,-6 14,-1-14,8 0,-8 7,1-7,-1 0,-6 13,7-13,6 13,-6-13,-1 0,14 7,-6-7,6 14,-14-14,1 13,-1 0,8-6,6 6,-14 1,1-14,13 20,-7-7,7 1,0-7,0 6,0 0,0-6,14 7,-14-1,13-13,-13 13,7-6,6 6,1 1,-1-7,-6-7,-7 13,13-13,0 0,-13 13,7-13,-7 7,14-7,-1 14,7-1,7 7,-7-6,-6-14,-8 13,8-6,-1-7,-13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6-08T12:00:55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2905.09 5896.01,'6'0,"1"0,7 0,46 0,-53 0,6 0,0 0,21 7,-21-7,28 0,-28 0,1 0,6 0,-7 0,21 0,-21 0,0 0,-6 0,7 0,6 0,-7 0,1 0,-1 0,-6 0,6 0,7 0,-6-7,6 7,20 0,-33 0,20 0,-27-14,20 14,-7 0,21 0,-21 0,7-6,0 6,-6 0,13 0,-7 0,-20-14,13 14,-6 0,20 0,-14 0,7 0,14 0,-1 0,-6 0,-20 0,6 0,21 0,-21 0,7 0,7 0,-20 0,20 0,-21 0,21 0,-13 0,-8 0,8 0,-14 7,13-7,-6 0,6 0,1 0,6 0,-7 0,1 0,6 0,-7 0,1 0,6 0,0 0,13 0,8-7,-35 7,8 0,-1 0,-6 0,6 0,1 0,-1 0,7 0,0 0,-6 0,6 0,7 7,-14-7,-6 0,6 0,7 7,7-7,7 13,-21-13,-6 0,6 0,21 0,-21 0,1 0,-8 0,28 0,-21 0,1 0,6 0,7-7,-21 7,8 0,-1 0,-6 0,6-6,1 6,-1 0,-6 0,-7-14,27 14,-21 0,8 0,-1 0,-13-13,20 13,-6 0,6 0,-7 0,14 0,-7 0,0-7,-6 7,-1 0,-6-13,6 13,1 0,6 0,-7 0,7 0,7 0,-13 0,-8 0,21 0,-20 0,6 0,1 0,6-14,-7 14,1 0,-8 0,8 0,-1 0,7 0,-6 0,-1 0,-6 0,6 0,1 0,-7 0,6 0,0 0,-6 0,6 0,1 0,-1-6,-6 6,6 0,1 0,-7 0,6 0,0 0,1 0,-7 0,19 0,-19-14,20 14,-7 0,7-13,-20 13,6 0,0 0,-6 0,7 0,-1-14,0 14,7 0,14 0,-21 0,1 0,-7 0,6 0,7 0,-6 0,-1 0,-6 0,19 0,-5 0,5 0,21 0,-13 0,-27 0,40 0,-21 0,8 7,-27-7,6 14,0-14,1 0,-7 0,6 0,0 0,-6 13,7-13,-1 7,-6-7,6 0,14 13,-20-13,6 0,0 14,-6-14,7 6,-1-6,0 14,8-14,-8 13,-6-13,6 0,1 7,-8-7,8 0,-1 0,0 0,-6 0,7 0,-1 0,-6 0,6 0,1 0,-1 0,-6 13,6-13,1 0,-8 0,8 0,-14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26T11:45:58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9686.06 6596.06,'7'0,"7"-14,-7 14,7 0,0 0,-8 0,8 0,14 0,-7 0,-7 0,20 0,-20 0,-7 0,7 0,6 0,8 0,-21 0,7 0,0 7,6-7,-6 0,0 0,-7 0,7 0,0 0,-1 0,-6 0,7 0,0 0,-7 0,7 0,0 0,-7 0,6 0,1 0,0 0,-7 0,7 0,0 0,-8 0,8 0,0 0,0 0,-7 0,21 0,-22 0,8 0,0 0,-7 0,7 0,0 0,0 0,-8 0,8 0,0 0,-7 0,7 0,0 0,-14 7,13-7,8 0,-7 0,-7 0,7 0,0 0,-7 0,6 0,1 0,0 0,-7 13,7-13,0 0,-7 0,6 0,1 0,0 0,228-6,-228 6,0 0,-1 0,-6 0,7 0,0 0,-7 0,-7 6,14-6,0 0,-7 0,6 0,1 0,-14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26T11:45:58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11380.1 6596.06,'14'0,"-14"-14,7 14,7 0,7 0,-8 0,1 0,0 0,-7 0,7 0,0 0,-7 0,6 0,1 0,0 0,-7 0,21 0,-22 0,8 0,0 0,7 0,7 0,-8 0,-6 0,7 0,-7 0,0 0,-8 0,22 0,-7 7,-7-7,-1 0,-6 0,7 0,0 0,-7 0,21 0,-21 0,6 0,1 0,0 0,-7 0,7 0,7 0,-8 0,1 0,7 0,7 0,-22 0,8 0,0 0,-7 0,7 0,0 0,0 0,6 0,-6 0,7 0,-7 0,0 7,-8-7,8 0,0 0,-7 0,21 0,-21 0,20 13,-6-13,-7 0,7 0,6 0,-6 0,-7 0,0 0,20 0,-20 0,21 0,-29 0,8 0,0 0,-7 0,7 0,0 0,0 0,6 0,-6 0,7 0,-7 0,0 0,-8 0,8 0,7 0,-7 0,7 0,-8 0,1 0,7 0,14 0,-8 0,-13 0,7 0,0 0,-8 0,8 0,7 0,-8 0,-6 0,7 0,7 0,-8 0,-6 0,7 0,-7 0,0 0,0 0,-8 0,8 0,0 0,-7 0,7 0,0 0,-7 0,6 0,1 0,0 0,-7 0,-7 14,14-14,0 0,-14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26T11:45:58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17423.1 6298.06,'14'0,"0"0,0 0,-7 0,20 0,22 0,41 0,-77 0,1 0,76 0,-76 0,34 0,-34 0,-7 0,35 0,13 0,-7 0,-13 0,-21 0,6 0,-6 0,256 35,-256-35,-7 0,7 0,-14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26T11:45:58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16773.1 7335.06,'7'0,"7"0,21 0,-28 0,41 0,-34-6,0 6,-7 0,6 0,1 0,-7 0,41 0,1 0,-28 0,-8 0,1 0,0 0,7 0,-7 0,-7 0,6 0,1 0,0 0,7 0,-7 0,-7 0,6 0,15 0,-21 0,21 0,-21 0,6 0,1 0,-7 0,7 0,0 0,0 0,6 0,1-14,7 14,-14 0,-8 0,8 0,0 0,-7 0,7 0,0 0,-7 0,6 0,1 0,0 0,-7 0,21 0,-21 0,6 0,1 0,0 0,-7 0,7 0,-14-14,14 14,-7 0,6 0,1 0,-7 0,7 0,0 0,0 0,-7 0,20 0,-6 0,-7 0,7 0,-8 0,1 0,7 0,-7 0,6 0,8 0,-21 7,21-7,-21 0,6 0,1 14,0-14,7 0,-7 0,-7 0,6 0,1 0,0 0,-7 0,7 0,0 0,-7 0,6 0,8 7,-7-7,0 0,0 0,-7 0,6 0,1 0,-7 0,-7 13,14-13,0 0,0 0,-7 0,-7 14,13-14,-13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26T11:45:58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9735.06 6893.06,'7'0,"6"0,1 0,-7 0,21 0,-7 0,-8 0,22 0,-14 0,-7 0,-1 0,-6 0,7 0,0 0,0 0,-7 0,6 0,1 0,-7 0,7 0,0-7,-7 7,7 0,-1 0,1 0,-7 0,7 0,0 0,-7 0,7 0,-1 0,1 0,7 0,-7 0,-7 0,7 0,-1 0,1 0,-7 0,7-14,0 14,-7 0,20 0,-20 0,7 0,0 0,0 0,-7 0,7 0,-1 0,-6 0,7 0,0 0,0 0,-7 0,6 0,1 0,-7 0,7 0,0 0,-7 0,7 0,-1 0,1 0,-7 0,7 0,0 0,-7 0,7 0,-1 0,1 0,-7 0,7 0,0 0,-7 0,7 0,-1 0,-6 0,7 0,0 0,0 0,-7 0,7 0,-1 0,-6 0,7 0,0 0,0 0,-7 0,6 0,1 0,-7 0,7 0,0 0,-7 0,7 0,-1 0,1 0,-7 0,7 0,0 0,-7 0,7 0,-14 7,13-7,1 0,-7 0,-7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26T11:45:58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9603.06 6520.06,'0'-14,"0"7,0-7,0 0,0 7,0-7,0 1,0 6,0-7,0 0,7-7,-7 7,0 1,0 6,0-7,0 0,7 14,-7-14,14 14,0 0,69-41,-69 41,-8-14,8 14,0 0,-7-14,7 14,0 0,-7 0,6 0,1 0,0 0,-7 0,7 0,0 0,-7 0,6 0,1 0,21 7,-1-7,-13 0,-7 0,34 0,-13-7,-21 7,0 0,-7 0,6 0,8 0,-7 0,0 0,-7 0,20 0,-6 0,7 7,-8-7,-6 0,0 0,-7 0,7 0,7 0,6 0,-6 0,-7 0,7 0,13 0,-20 0,0 0,7 0,-8 0,1 0,-7 0,7 0,0 0,0 0,-7 0,20 0,-20 0,7 0,7 0,-8 0,1 0,7 0,14 0,-22 0,1 0,0 0,-7 0,7 0,0 0,-7 0,20 0,-6 0,7 0,-21 0,6 14,1-14,7 0,-7 0,0 7,6-7,15 0,-14 0,-8 0,15 0,-21 0,7 0,0 0,-7 0,6 0,15 0,-7 14,-7-14,-7 0,20 0,-20 0,7 0,0 0,0 0,-7 0,6 0,-13 13,0-6,0 7,-7-14,1 14,-8-14,0 0,14 14,-14-14,14 7,-7-7,7 14,-14-14,14 13,-13-13,13 7,-7-7,7 14,-14-14,14 14,-14-14,7 0,7 14,-14-14,0 7,14 6,-13 1,6-14,7 7,-14 7,0-14,14 14,-7-14,7 7,-14-7,14 14,-14-14,14 13,0-13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26T11:45:58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17250.1 5579.06,'-27'7,"-8"-7,21 0,7 0,-20 0,13 0,-21 14,15-14,-43 0,8 14,7-14,-1 7,29-7,-8 0,14 0,7 0,-27 0,20 0,0 0,-7 0,-13 0,20 0,0 0,7 0,-34 0,6 0,0 0,22 0,-8 0,7 0,7 0,-27 0,-8-14,21 14,7 0,8 0,-22-14,14 14,7 0,-27-7,6-7,28 0,-7 14,-21-6,8-8,6 0,0 14,14-14,-21 14,21-7,-14-7,1 0,13 8,-7 6,7-28,-14 7,0-6,14 20,0-7,0 0,-7-7,7 7,0-34,-14 0,14 6,-14 14,14 8,0-15,0 21,0 0,0 8,0-22,0 14,0 7,7-7,-7-6,14 20,-14-14,7 0,7 0,0 7,-14-7,7 1,20 6,8-42,-14 22,20 6,-34 7,7 14,20-21,-13 7,28 1,-36 13,8-7,7 7,27 0,-41 0,7 0,6 0,22 0,-15 14,-20-14,-7 0,-7 13,35-13,-22 0,1 14,42-7,-43-7,36 28,20-21,0 20,-55-13,55-7,-69 7,28-14,6 14,-20-14,28 20,-8-20,-6 14,-14-7,-7-7,6 0,1 14,-7-14,7 0,-14 14,0 0,14-14,-14 7,14-7,-14 13,7 1,-7-7,13 7,1 14,-7-8,-7-6,14-14,-14 7,0 7,14-14,-14 14,0 0,0-7,14 6,-14 8,0 14,7-35,-7 27,0-13,0 7,0 0,0 6,0-13,0 7,0-7,0-7,0 6,0 8,-14-21,0 14,14 0,-21 0,7-7,0 6,8 1,-22-7,28 7,-21 0,7-14,-6 14,20-7,-14-7,0 0,0 13,7-13,-7 14,14-14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26T11:45:58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4355.06 6222.06,'-7'0,"1"0,-8 0,0 0,0 0,7 7,-7-7,1 0,6 0,-7 0,0 0,0 0,7 0,-7 0,1 0,6 0,-7 0,0 0,7 0,-7 0,0 0,1 0,6 0,-7 0,14 7,-14-7,-7 14,7-14,14 14,-13-14,6 0,7 14,-14-14,0 0,14 6,-7-6,7 14,-14 0,0-7,8 7,6 0,-14 0,14-8,-14-6,14 14,0 0,-14-14,14 7,-7-7,7 14,-14-14,14 14,0-7,-14-7,14 13,0 1,-6-14,6 14,0-7,-14-7,14 14,0 0,0-7,-14-7,14 13,0 1,0 0,0-7,0 7,0 0,0-7,0 6,0 1,0-7,0 7,0 0,0 0,0-8,0 8,0 0,7-7,-7 7,0 0,0 0,14-14,-14 6,7 8,6-14,-13 14,14-14,-7 7,7-7,0 0,-14 14,14-14,-7 0,6 0,-13 14,14-14,-7 0,7 0,-14 14,14-14,-7 0,20 0,-13 0,7 0,0 6,-8-6,1 0,0 0,-7 0,7 0,-14 14,14-14,6 0,-6 0,-7 0,7 14,14-14,-21 0,20 0,-27 7,7-7,7 0,0 0,0 0,-14 14,7-14,6 0,1 0,7 14,-7-14,0 0,-7 0,6 7,1-7,-7 0,21 13,-21-13,7 0,-14 14,13-14,1 0,-7 0,7 0,0 0,-7 0,6 0,1 0,0 0,-7 0,7 0,0 0,6 0,-6 0,-7 0,7 0,0 0,7 0,6 0,-20 0,7 14,0-14,7 0,6 0,-6 0,-7 0,-7 0,7 0,-1 0,1 0,-7 0,7 0,0 0,7 0,6 0,-20 0,7 0,0 0,-7 0,20 0,42 7,-55-7,-7 0,35 0,-42 14,7-14,6 0,1 0,7 0,-7 0,7 0,-8 0,1 0,-7 0,21 0,-21 0,20 0,-13 0,-7 0,21 0,-8 0,-6 0,0 0,7 0,13 0,1 0,-7 0,-21 0,6 0,1 0,-7-7,7 7,-14-7,14 7,7 0,6-14,-27 0,21 14,-7-14,-7 8,7-8,13 0,-20 14,-7-7,28-7,-21-7,7 21,-1-13,-13-1,0 0,14 14,-14-7,0-7,7 0,-7 7,0-20,0 6,0-7,0 21,0-6,0-15,0 21,0-7,-14 14,14-14,-14 8,14-8,-13 0,6-7,-7 21,14-14,-14 0,14 8,-7 6,7-14,-14 0,14 7,-14 7,1-14,6-14,-21 8,21 20,-7-14,-6 7,6-7,-14 0,7 7,1-6,-8-1,14 0,-20 7,-1-21,28 28,-34-20,-1-8,14 28,15-7,6-7,-7 14,0-14,-7 14,7-7,8 7,-22-13,14 13,7 0,-7 0,-6 0,-22-14,21 14,8 0,6 0,-7 0,-14 0,21 0,-7 0,14-7,-13 7,-8 0,0 0,7 0,-13 0,20 0,-21 0,21 0,-7 0,-13 0,-8-14,28 14,-21 0,8 0,6 0,0 0,-7-14,-13 14,-1 0,8 0,6 0,7 0,-7 0,7 0,-6 0,-15 0,21 0,0 0,1 0,6 0,-21-14,21 14,-21 0,22 0,-22 0,14 0,7 0,-21 0,8 0,-15 0,1 0,6 0,7 0,-6 0,6 0,7 0,7 0,-7 0,0 0,-6 0,6 0,0 0,7 7,-7-7,0 14,1-14,6 14,-7-14,14 7,-14-7,7 14,7-14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26T11:45:58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3858.06 6554.06,'13'0,"1"0,-7 0,21 0,-14 0,-7 0,6 0,8 0,-7 0,7 0,6 0,8 0,-1 0,1 7,-7-7,-21 0,20 0,-6 0,14 0,-22 0,1 7,21-7,-21 0,6 0,-6 0,-7 0,7 0,0 0,0 0,6 0,-6 0,-7 0,7 0,0 0,-7 0,7 0,-1 0,1 0,-7 0,7 0,0 0,-7 0,34 0,-20 0,0 0,6 0,-6 0,7 0,-21 14,6-14,1 0,21 14,-1-14,1 7,-14-7,27 0,-34 0,0 0,7 0,-8 0,1 0,7 0,-7 0,-7 0,20 0,-20 0,7 0,0 0,7 0,-8 0,1 0,7 0,7 0,-21 0,6 0,1 0,7 0,-7 0,0 0,-7 0,6 0,8 0,-7 0,7 0,-7 0,-1 0,1 0,-7 0,7 0,0 0,-7 0,6 0,1 0,0 0,-7 0,7 0,0 0,6 0,-6 0,21 0,-21 0,-7 0,6 0,1 0,-7 0,7 0,0 0,-14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6-08T12:00:55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2786.7 7197.01,'0'-6,"7"6,-7-14,13 14,-6 0,7 0,-1-13,0 13,-6 0,6-7,1 7,6 0,-7-13,8 13,5-14,-19 14,7-7,-1 7,-6 0,6-13,0 13,1 0,-7 0,6 0,0 0,-6 0,7 0,-1 0,-6 0,19 0,-12 7,-7-7,6 0,7 6,7 8,-14-14,-6 13,7-13,-1 0,-13 7,7-7,6 13,0-13,8 14,-8-14,0 0,-6 0,27 13,-21-13,1 0,-1-6,-6 6,6 0,0 0,-13-14,7 14,7 0,-1-13,0 13,-6 0,7 0,-1 0,-6 0,6 0,1-7,6 7,-7 0,0 0,-6 0,20 0,-7 0,-6-13,-1 13,-6 0,6 0,1 0,-8 0,8 0,-1 0,7 0,-6 0,6-14,7 14,-21 0,21-7,-7 7,7 0,-20 0,6 0,1 0,-8 0,8 0,-1 0,1 0,19 14,-13-1,-6-13,-1 0,-6 7,6-7,1 0,-8 0,8 0,-1 0,7 0,14 0,-21 0,7 0,21 0,-35 0,8-13,19 13,-6 0,-20-14,6 14,1 0,-8 0,8 0,-1 0,-6 0,6 0,1 0,-1 0,-6 0,6 0,1 0,-8 0,8 0,-1 0,1 0,-8 0,8 0,-1 0,-6 0,-7 7,0 6,13-13,1 0,-8 0,8 7,-1-7,7 0,-6 13,6-13,-7 0,1 0,-1 0,-6 14,6-14,7 0,-6 13,-1-13,-6 0,6 0,-13-6,14-8,-1 1,-6 6,6-6,-13-1,14 14,-14-7,6 7,8 0,-1 0,7 0,-6 0,6 14,-7-14,1 13,6-13,-7 0,1 0,-8 0,8 0,-1 0,-6 0,6 0,1 0,-1 0,-6 0,-7 7,13-7,1 13,-8-13,8 0,-14 14,13-14,-13-7,14 7,-14-13,20-7,-7 6,-6 14,-7-7,13 7,-13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26T11:45:58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4024.06 8165.06,'13'0,"1"0,0 0,-7 0,21 0,-22 0,8 0,0 0,-7 0,7 0,0 0,-14-14,14 14,-8 0,8 0,0 0,-7 0,7 0,0 0,0 0,-8 0,8 0,0 0,-7 0,7 0,0 0,-7 0,6 0,1 0,0 0,-7 0,7 0,0 0,-7 0,-7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26T11:45:58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4030.06 8469.06,'7'0,"7"0,0 0,-7 0,7 0,-14 7,14-7,-8 0,8 0,-14 14,14-14,-7 0,7 0,0 0,41 14,-41-14,0 0,0 0,-8 0,8 0,0 0,-7 0,7 0,0 0,-7 0,6 0,1 0,0 0,-14-7,7 7,-7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26T11:45:58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4750.06 8151.06,'6'0,"-6"-7,14 7,0 0,-7 0,7 0,0 0,-7 0,6 0,1 0,0 0,-7 0,21 0,-21 0,6 0,1 0,21 0,-14 0,-8 0,8 0,7 0,-14 0,6 14,1-14,-7 0,0 0,0 0,-8 0,8 0,0 0,-7 0,7 0,0 0,-7 0,6 0,1 0,0 0,-14 14,7-14,7 0,7 7,-8-7,1 0,0 0,-7 14,7-14,0 0,-7 0,6 0,1 0,-7 0,-7 14,14-14,0 0,0 0,-8 0,8 0,0 0,-7 0,7 0,-14 13,14-13,0 0,-8 0,8 0,-14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26T11:45:58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5863.06 8200.06,'7'0,"6"0,1 0,7 0,14 0,6 7,1-7,-15 0,-13 0,7 0,-7 0,-7 0,6 0,1 0,-7 0,7 0,0 0,0 0,6 0,-6 0,-7 0,7 0,14 0,-22 0,22 0,-7 0,-7 0,-7 0,6 0,1 0,0 0,-7 0,7 0,0 0,-7 0,20 0,-13 0,-7 0,7 0,0 0,-7 0,6 0,1 0,-7 0,7 0,0 0,0 0,-7 0,6 0,1 0,-7 0,7 0,0 0,0 0,-8 0,8 0,0 13,-7-13,7 0,0 0,0 0,-8 0,8 0,0 0,-7 0,7 0,0 0,-7 0,6 0,1 0,0 0,-14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26T11:45:58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2295.06 10433.1,'14'0,"0"0,-7 0,6 0,1 0,-7 0,7 0,0 0,0 0,-7 0,6 0,1 0,-7-14,7 14,-14-14,14 14,-7 0,6 0,1 0,0 0,-14-13,7 13,7 0,-14-7,14 7,-7 0,6 0,1 0,0 0,-7 0,7 0,0 0,-7 0,6 0,1 0,0 0,-7 0,7 0,0 13,-7-13,6 0,1 0,-7 0,7 0,0 0,0 0,-7 0,6 0,1 0,-7 0,7 0,0 0,0 0,-8-6,8 6,-14-7,14 7,-7 0,21 0,-21 0,20 0,-13 0,-7 0,7 0,0 0,6 0,8 0,-21 0,7 0,0 0,-7 0,6 0,1 0,-7 0,-7-14,14 14,0 0,0 0,-7 0,6 0,8 0,62 7,-69 0,20 6,-20-13,7 14,27 0,-20-14,-21 0,7 0,0 0,-7 0,6 0,1 0,21 0,-21 7,-7-7,6 0,1 0,42 14,-43-14,1 0,7 0,-7 0,0 0,-7 0,41 0,-27 0,6 0,-6 0,-7 0,0 0,6 0,-6 0,0 0,-7 0,7 0,0 0,-7 0,6 0,1 0,-7 0,21 0,-14 0,6 0,-6 0,-7 0,21 0,6 0,-20 0,-7 0,21 0,-21 0,7 0,-14 14,13-14,-13 7,14-7,-7 0,7 0,0 0,-7 0,20 0,-13 0,-7 0,7 0,20 0,-20 0,0 0,7 0,-7 0,-7 0,6 0,1 0,-7 0,7 0,0 0,0 0,6 0,-6 0,-7 0,21 0,6 0,-13 0,-7 0,0 0,-7 0,7 0,-1 0,1 0,-7 0,7 0,0 0,-7 0,-7-14,13 14,1 0,0 0,-7 0,-7-14,14 14,0 0,-7 0,6 0,1-7,-7 7,7 0,0-14,0 14,-7-14,6 14,1 0,-7 0,7 0,0 0,0 0,-7 0,6 0,1 0,-14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26T11:45:58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6105.06 10454.1,'27'0,"-13"0,-7 0,21-14,-21 14,6 0,1 0,0 0,-7 0,7 0,0 0,6 0,-6 0,7-14,7 14,-21 0,6 0,1 0,-7 0,21 0,6 0,-13-7,-7 7,7 0,20 0,-20 0,0 0,6 0,-6 0,7 0,6 0,-13 0,14 0,-22 0,8 0,-7 0,14 0,-8 0,-6 0,7 0,14 0,-1 0,1 0,-21 0,-1 0,1 0,-7 14,7-14,7 0,-7 0,20 0,-6 0,6 0,15 0,-15 0,-27 0,7 0,14 0,-8 0,1 0,14 0,-8 0,-6-7,7 7,-21 0,20 0,-13 0,42 0,-36 7,8-7,-14 0,-14 14,7-14,20 0,8 7,-14-7,6 14,-6-14,-7 0,0 0,-7 0,6 0,1 0,7-7,-7 7,20-7,-13 7,-21-14,35 0,-21 14,13 0,-6-7,-7 7,-7 0,-7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26T11:45:58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12369.2 3273.01,'7'0,"7"0,-8 0,28 0,40 0,-21 13,21 1,-40-1,-21-13,-6 0,26 0,14 7,-33-7,19 0,1 13,-21-13,7 0,14 0,-7-6,-21 6,21 0,-7-7,-6 7,6 0,7-13,-7 13,13-14,14 7,-20 7,-20 0,40 0,-34 0,1 0,-8 0,8 0,-1 0,-6 0,-7-13,13 0,1-1,-1 7,-13-6,7 0,-7 6,13 7,-13-13,0-1,14 7,-8-6,-6 0,14-1,-1 14,-13-7,0-6,0 0,0 6,0-6,0-1,-7 1,-6 6,-7-6,0-8,-7-5,14 26,6-7,-20-7,20 1,-6 0,-14 6,7-6,7 13,6-14,-7 14,-19-7,6-6,20 13,-6 0,-7-13,6 13,-12-14,19 14,-20-7,-7-6,21 13,6 0,-20-13,21 13,-8 0,-6-7,-7 7,14-14,-7 14,6 0,8 0,-21 0,7-13,6 13,-6 0,-13 0,6 0,7 0,-7 0,27 7,-7-7,-20 0,14 0,-7 0,0 13,6-13,-13 0,21 0,-8 0,1 7,6-7,-6 0,-1 13,8-13,-8 14,1-8,-7 8,20-1,-14-13,1 14,6-8,-6 8,-1 6,1-20,6 27,7-14,0-6,-13-7,13 13,-14 1,14-8,0 21,-6-7,6-6,-14 6,14 7,0-7,-13 7,13 26,0-33,0-6,0-1,7-13,6 0,-6 0,6 0,-13 14,20-14,20 6,-6-6,0 14,-21-14,21 0,-34 13,20-13,-7 0,-6 7,6-7,-13 13,0-13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6-08T12:00:55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4038.09 4420.01,'-13'0,"-7"-13,6 13,1-14,-20 8,12-8,8 1,0 13,13-7,-14 7,7 0,-6 0,-7 0,6 0,-6 0,7 0,0 0,-55 27,55-20,0-7,-8 13,1 0,7 1,0-14,13 7,-7-7,-7 13,1 0,-7-6,-7 6,7 1,-7 6,20-7,-6-13,13 14,-20-7,6 6,14 0,-13-6,6 20,-6-27,-1 20,1 7,13-20,-7-7,7 13,-13 0,13-6,-14 20,8-27,6 20,-14 14,1-21,13 0,0 21,-13-21,13-6,0 7,0 6,0-7,0 14,0-7,0-7,0-6,0 7,0-1,0 7,0 7,0-20,0 6,0 1,6-14,-6 13,0 7,0 0,14 7,-14-20,13 6,-13 21,7-34,-7 13,0 1,13 6,1 6,-14-19,6 7,-6-1,14-6,-14 6,13-13,-13 14,14-8,-14 8,6-14,8 0,-14 13,13-13,-13 13,7-13,6 0,1 7,-8 7,21-1,-7-6,-6-7,6 13,20 1,-6-14,-34 13,20-13,-7 0,-6 0,6 7,1-7,-1 0,-6 13,6-13,1 14,-8-14,8 6,13-6,-21 14,21-14,-20 0,6 0,7 0,-6 0,-1 0,1 0,-8 0,8 0,-1 0,7 13,7-13,-27 7,20-7,0 0,-6 0,-1 0,-6 0,6 0,1 0,-1 0,7 0,-6 0,-8 0,21 0,-7 0,7 0,-7 0,-6 0,-1 0,-13-14,34 1,-28 13,21 0,-20 0,20-7,-14 7,-6 0,6 0,1 0,-8 0,8-13,-1 13,1 0,-8-14,8 8,-1 6,-13-14,7 1,6-1,-13 8,21-8,-8 1,0-7,1 20,-8-14,-6 1,14 6,-14-6,13 13,-6-20,6-7,-13 20,14-6,-14-1,13-6,-13 7,0-7,7-7,-7 13,0-6,0 7,0 6,0-20,0 7,-13-13,-1 6,1-7,13 21,-7-7,7 6,-13 8,13-8,0-19,0 19,0 1,0 6,0-20,0 21,-14-21,14 7,0 6,-7 1,7 6,0-6,-13-14,0 20,13-6,-14-1,14 8,-6-8,6 1,-14 6,14-20,-13 14,13 6,-7-20,-6 21,13-8,-14-13,7 21,-6 6,13-14,-13 1,-1-7,7 20,-6-20,0 20,13-14,-7 14,-6-13,-1-1,1 14,13-6,-7 6,-6 0,13-14,-14 14,7 0,-6 0,-7 0,6 0,1 0,-7 0,7 0,-8 0,-5 0,12 0,-6 0,0 0,6 0,1 0,-20 0,-1-13,0 6,21 7,0 0,6 0,-6 0,13-13,0 13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6-08T12:00:55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4287.09 4353.01,'0'-13,"0"-1,6 1,8-7,-14 6,6-19,-6 26,14 7,-14-13,0-1,20-19,-7-1,-13 21,34-54,13 0,-47 53,0 1,33-41,-19 41,-1-8,21-39,-14 13,-7 40,-13-6,34-54,-34 54,13-1,21-53,-14 20,-7 27,1 7,-7-21,19-13,-19 27,6 20,-13-14,14 1,-1-7,7-14,-6 21,-7 13,-7-13,13 6,0 7,21-40,-1 19,1 8,-7 6,-20 7,-7-13,13 13,0-13,8 13,-21-14,13 14,0 0,-6-7,6 7,1-13,-14 0,7 13,6-7,-13-7,0 14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6-08T12:00:55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4689.09 3105.01,'7'0,"0"0,86 0,-72 0,19 0,-33 0,60 0,-20 14,0-14,-1 0,-12 0,13 0,-34 0,7 0,-6-7,-7 7,6 0,0 0,1 0,-14-7,0 21,0-1,0 7,0-6,0-8,0 8,0 13,0 6,0-26,0 6,0 14,0-20,0 6,0 1,0-8,0 8,0-1,0 1,0-8,-7 8,7-1,0-6,0 6,0 1,-13-8,13 8,0-1,0 1,0-8,0-6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6-08T12:00:55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5080.7 7244.01,'0'7,"14"-7,-1 13,7 1,-6-14,-14 6,13-6,21 14,46 19,-73-33,20 14,0-14,-21 13,61-6,-6 20,-41-27,-7 0,1 7,-1-7,81 26,-74-26,14 14,26-8,-46-6,19 14,-26-14,40 13,-34-13,1 0,6 14,27-14,-34 0,41 6,-41 8,-6-14,6 0,14 13,94 1,-34-8,-87 8,13-14,1 0,40 0,-41 0,34 13,-34-13,-6 0,20 0,-7 14,27-14,-34 0,34 0,-40 0,27 6,-21-6,0 0,8 0,-8 0,20 0,1 14,-21-14,1 0,-14 13,7-13,6 0,7 0,-6 0,6 7,-7-7,0 13,1-13,-14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6-08T12:00:55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2965.09 8110.01,'0'-14,"14"14,-1 0,-6 0,19 0,-5 0,5 0,21 0,-26 7,-1-7,-7 0,7 0,-6 0,-1 0,0 0,-6 0,7 0,-1 0,-6 0,6 0,1 0,-1 0,-6 0,6 0,0 0,-6 0,7 0,-1 0,-6 0,6 0,1 0,-1 0,-6 0,6 0,1 13,-8-13,8 0,-1 0,0 0,-6 0,7 0,-14 7,13-7,7 0,0 0,-6 0,13 0,-27 13,6-13,8 0,-1 0,-6 0,6 0,1 0,-1 0,-6 0,6 0,1 0,-8 0,8 0,-1 0,1 0,-14-6,6 6,8 0,-1-7,-6 7,6 0,-13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6-08T12:00:55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3334.09 8304.01,'0'7,"0"0,0 6,13 34,-13-34,0-6,0 6,0 8,7 5,7 8,-14-21,0 7,13-6,-13-1,7-6,-7 6,0 1,0-7,13 6,-13 0,0-6,14 6,-14 1,0-1,0-6,0 6,13 1,-13-7,0 6,7 0,-7 1,0-7,0 6,13-13,-13 13,0-6,0 6,14-13,-14 14,0-14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6-08T12:00:55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3200.09 8713.01,'7'0,"6"0,0 0,-6 7,-7 6,14-13,-1 14,7-7,7 6,-20 0,6-13,0 7,-6-7,-7 13,14-13,-1 14,-6-7,20 19,-14-5,-6-21,6 26,1-19,-8 7,-6-1,14-13,-1 13,0 7,-6-20,-7 14,14-14,-14 7,13-7,-13 13,7-13,6 0,-13-7,0 1,0-8,0 1,0 6,14-6,-14-1,0 1,0 6,6-6,-6-1,0 8,14-8,-14 1,0-1,0 8,0-21,0 20,0-20,0 7,0-7,0 7,0 0,0 7,0-1,0 1,0 6,0-6,0-1,0 14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26T11:45:58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2911.09 4407.01,'7'0,"7"0,-1 0,-6 0,6 0,1 0,6 0,-7 0,0 0,-6 0,20 0,-20 0,6 0,14 0,-20 0,6 0,1 0,-8 0,8 0,-1 0,0 0,-6 0,7 0,-1 0,-6 0,6 0,7 0,-6 0,13 0,-21 0,8 0,-1 0,-6 0,6 0,1 0,-1 0,-6 0,6 0,1 0,-8 0,8 0,-1 0,-6 0,6 0,1 0,-1 0,-6 0,6 0,1 0,-8 0,8 0,-14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26T11:45:58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3213.09 5782.01,'7'0,"0"0,6 0,7 0,21 0,-8 0,-26 0,33 0,14 0,-41 0,54 0,-53 0,6 0,7 0,-21 0,21 0,-20 0,6-14,1 14,-8 0,8 0,-1 0,1 0,-8 0,8 0,-1 0,-6 0,6 0,1 0,-1 0,-6 0,6 0,1 0,-8 0,8 0,-1 0,-6 0,-7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26T11:45:58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2744.09 5366.01,'6'0,"1"0,7 0,-1 7,-6-7,6 0,1 0,19 13,-19-13,-8 0,21 7,-7-7,14 0,-21 0,21 13,13-13,-34 0,-6 0,6 0,14 0,-7 0,0 0,7 0,-14 0,-6 0,20 0,-7 0,-6 0,6 0,-7 0,7 0,-6 0,6 0,-7 0,1 0,-1 0,-6 0,6 0,1 0,-8 0,8 0,-1 0,-6 0,6 0,-13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26T11:45:58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2757.09 6815.01,'14'0,"-1"0,7 0,14 0,-21 0,7 0,-6 0,-1 0,21 0,-21 0,27 0,-26 0,-1 0,296 13,-276-13,48 0,-61 0,-7 0,14 0,7 0,-1 14,1-8,-21 8,-6-14,20 0,6 27,-19-27,6 6,0 8,-7-14,1 0,-1 0,-6 0,6 0,-13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26T16:30:0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9754.09 3535.01,'-14'0,"1"0,6 0,-6 13,-1-13,-6 0,20 13,-13-13,-1 0,8 0,-8 0,1 0,-1 0,8 0,-41 0,27 0,6 0,1 0,-7 0,-14 0,21 0,-1 0,-19 0,19 0,8 0,-21 0,13 0,8 0,-8 0,-6 0,7 0,-1 0,8 0,-8-6,1 6,-1 0,8 0,-8 0,-19 0,19 0,1 0,6-14,-6 14,-1 0,8 0,-8 0,1 0,6 0,-6 0,-1 0,14-6,-13 6,6 0,-6 0,-1 0,8 0,-8 0,14-14,-13 14,13-13,-14 13,14-7,0-6,0-1,-6-6,6 7,0-1,-14 8,14-8,0 1,0 6,0-6,0-1,0 1,0 6,0-6,0-1,0 8,7-8,0 1,6 13,-13-14,13 8,1 6,-7-14,6 1,-13 6,13 7,-6-13,20-1,-14 8,7-8,1 14,-21-13,13 13,7-14,-6 14,-1 0,0 0,-6-6,20-8,-7 14,7-13,-20 13,19 0,-5-7,-1 7,-7 0,1 0,6 0,-7 0,0 0,-6 0,7 0,12 0,-19 0,20 0,-20 0,19 0,-5 0,-8 0,7 0,-6 0,-1 0,-6 0,6 13,1-13,-1 14,-6-14,-7 7,26-7,-26 13,7-13,-7 13,14-13,-1 14,0-7,-6 6,7 0,-1-6,-6 6,6-13,-13 14,14-14,-14 7,6-7,-6 13,0 0,14-13,-14 14,13-14,0 20,-6-7,7-13,-14 7,13-7,-13 14,0-1,7-13,-7 13,13-13,-13 7,0 6,0 1,0-7,0 6,-7-13,7 13,0-6,-6-7,6 14,-14-14,14 13,-13-13,13 13,-7-13,-6 0,13 7,-14-7,1 0,13 14,-7-14,7 13,0-13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26T16:30:0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8358.09 5467.01,'7'0,"7"0,-8 0,8 0,-1 0,7 0,-6 0,-1 0,7 0,-6 0,-1 0,-6 0,6 0,1 0,-8 0,8 0,-1 0,-6 0,6-7,1 7,-1 0,-13-14,7 14,-7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26T16:30:0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7030.09 5158.01,'14'0,"-1"0,0 0,21 0,20 13,-41-13,21 0,39 7,-66-7,7 14,19-14,1 0,-8 0,-12 13,6-13,-7 0,-6 0,7 0,-1 0,0 0,7 0,-6 0,-7 0,6 0,0 0,-6 0,7 0,-1 0,7 0,-6 0,6 0,-7 0,0 0,1 0,-7 0,19 0,-19 0,7 0,-1 0,-13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6-08T12:00:55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6764.7 7392.01,'7'13,"-7"1,20 6,-7-20,-6 13,20 7,6 7,-33-20,34 6,-21 1,-6-8,7 8,19 13,-19-21,-1 8,-6-1,6-13,-13 7,0 6,13-13,-13 14,7-14,-7 13,-13-13,-1 0,8 0,-21 0,7 0,6 0,1 0,6 0,-26 0,-14 0,13 0,-13 0,34 0,-7 0,6 7,-6-7,-7 13,7 1,7-14,-1 0,-6 6,0 8,7-14,-1 13,14-6,-13-7,6 0,7 13,-13-13,13 14,-14-14,8 0,-8 13,1-13,13 7,-14-7,8 0,6 13,0-13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26T16:30:0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8486.09 5896.01,'13'0,"-6"0,6 0,1 0,-7 0,6 0,14 0,-7 0,13 0,-19 0,-1 0,-6 0,20 0,-20 0,6 0,0-7,-6 7,6 0,1 0,6-7,-7 7,1 0,-14-13,7 13,6 0,0 0,1 0,-7 0,19 7,-19-7,6 0,1 0,6 6,-7-6,8 0,-8 0,0 14,-6-14,7 0,-1 0,0 0,-6 0,6 0,8-7,-8 7,0-7,8 7,5-13,-19 13,7-13,-1 13,-6 0,6 0,-13-7,13 7,1 0,-7 0,6 0,0 0,-6 0,7 0,-1 0,0 0,-6 0,7 0,-1 0,-13 13,7-13,-7 14,13-14,0 0,-6 0,7 0,-1 0,0 0,-6-7,7 7,6-13,-7 13,0 0,1 0,-7 0,6 0,0 0,-6 0,7 0,-1 0,-6 0,6 0,1 6,-1-6,-6 14,6-14,0 0,-6 0,20-7,7-6,-14 6,7 7,-14 0,-6 0,6 0,0 0,-6 0,7 0,-1 0,-6 0,6 0,1 0,-1 0,-6 0,6 0,7 0,-6 0,-1 0,-13 13,13-13,-6 0,7 14,-1-14,7 0,41 0,-41 0,13 0,-6 0,-7 0,-6 0,-8 0,8 0,-1 0,-6 0,20 0,-14 0,-6 0,6 0,21 0,-7 0,-21-7,8 7,6-13,-7 13,1 0,-8 0,8 0,-1 0,1 0,-8 0,8 0,-1 0,-6 0,20 0,-14 6,-6-6,20 0,-21 0,8 0,-1 0,7 0,7 0,-20 0,6 0,7 0,21 0,-8-6,1-1,-21-6,7 13,-6 0,-8 0,8 0,-1 0,-6 0,20 6,-14-6,7 0,-6 0,6 0,-7 0,1 0,6 0,-7 0,-6 7,6-7,1 0,-8 0,8 0,-1 0,1 0,-8 0,8 0,-1 0,-6 0,20 0,-14 0,-6 0,6 0,7 13,7-13,-20 0,6 0,1 0,-1 0,-6 0,20 0,-21 0,8 0,-1 0,1 0,-8 0,8 0,-1 0,-6 0,6-6,1 6,-14-7,13 7,-6-13,6 13,-13-14,14 14,-14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26T16:30:0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6963.09 5755.01,'-7'0,"-6"0,6 7,-6-1,-7 8,-7 6,7 7,6-27,14 13,-13-6,6 6,-6 1,-1-14,14 6,-6-6,-8 14,1-14,-1 0,14 13,-6-13,-8 7,1-7,6 0,-6 0,-21 0,7 13,-13-13,27 0,-21 0,-13 0,14 0,19 0,1 0,-7 0,6 0,1 0,6 0,-6 0,-1 0,8 0,-8-6,-6-1,-7 7,14 0,6 0,7-13,-13 13,13-14,0 7,0-6,0 0,-14-7,14 6,0 1,0 6,0-6,0-1,0 7,7 7,-7-13,13 0,-6-1,-7 7,14-6,-1 0,-13 6,13-20,-6 27,-7-7,14-6,-1 0,-6-8,6 8,1 0,-14 6,6 7,8 0,-14-14,13 14,0 0,-13-13,7 13,7 0,-14-13,13 13,-6 0,6 0,1 0,-1 0,7 0,14 0,-8 6,-5-6,-1 14,-7-14,7 13,-6-13,-1 0,1 0,-8 0,8 0,-1 0,-6 0,6 0,1 0,-1 0,-6 0,6 0,-13 7,0 6,14-13,-8 14,8-8,-1 8,7-1,-20 1,14-8,-1-6,-13 14,7-14,-7 13,0-6,13-7,-13 13,0 1,14-14,-14 6,0 8,0-1,0 1,0-14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26T16:30:0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11183.1 5943.01,'-7'0,"-7"0,8 0,-8 0,-13 0,21 0,-21 0,20 0,-33 0,6 0,-6 0,0 0,33 0,-6 0,-7 0,6 0,-13 0,21 0,6-7,-27 7,7 0,6-13,-19 13,13-14,6 14,1 0,6 0,-6 0,-1 0,1 0,13-6,-20-8,6 14,-6-13,7 13,6-7,-20-6,7-1,7 14,-1 0,8-13,-8 13,14-7,-13-6,-1-1,14 8,-6 6,6-14,-14 14,14-13,0-1,0 8,0-8,0 1,0 6,7 7,-7-13,7-1,-7 8,13-8,-13 1,13-1,8-6,-8 0,7-7,-6 7,-1-7,0 27,-6-6,6 6,1-14,-7 14,6-13,7 13,-6-7,12 7,-5 0,-8 0,7 0,14 0,-21 0,0 0,8 0,-1 0,-7 0,1 0,6 0,-7 0,34 0,-27 0,14 13,-1 1,-19-14,-1 0,21 7,-21-7,21 0,-14 13,-7-13,1 13,-8-13,8 0,-1 0,-6 7,20 6,-14-13,7 14,0-14,7 20,-7-20,-20 13,0 1,14-14,-14 20,0 7,13-27,-13 20,0-7,0 7,-7 1,7-8,0 14,0-7,0-7,-13 8,13 5,-7-6,7-6,-13-14,13 7,-14-7,1 13,13 0,-7-13,7 7,-13-7,-1 14,8-1,-8-13,1 0,-1 0,14 13,-6-13,-8 0,-6 7,7-7,-1 0,-6 0,-7 14,21-14,-8 13,1-13,-7 0,6 7,1-7,6 0,-6 0,13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6-08T18:02:42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13094.1 6070.01,'0'7,"0"6,7-13,6 14,-13-7,21 26,-8-19,7 6,0 33,7-19,7 20,-21-54,-6 26,6-19,1 6,6 21,-7-21,7 1,-6 6,6-20,-7 0,1 0,-1 0,-6 0,26-27,8 14,-35-1,61-19,-53 19,39-19,-53 19,114-46,-100 47,53-34,20-14,20 1,-19 6,-68 41,27-21,6 1,-39 6,-1 27,-6-14,-7 14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6-08T18:02:42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9559.09 5789.01,'-7'0,"-6"0,0 0,6 0,-7 0,1 0,6 0,-6 0,0 0,-1-14,7 14,-6 0,0 0,6 0,-7 0,-12 7,19 0,-6-7,-1 0,7 0,-6 13,0-13,-8 13,-5-13,5 14,8-14,6 0,7 7,-13-7,0 0,13 13,-14-13,7 13,-6-6,0-7,13 13,-7 1,-7-14,14 7,0 6,0 0,0 1,0-7,0 6,0 0,0-6,0 7,0-1,0 0,0-6,7 6,-7 1,0-7,7-7,-7 13,13 0,1-6,-8 7,8-1,13 0,-27-6,20 7,-7-14,7 13,-6-6,19 19,-13-12,-6-14,6 0,7 7,-14-7,-13 13,7-13,20 0,-21 0,35 13,-35-6,21-7,13 0,-26 14,-1-14,1 0,-8 0,28 13,-21-13,1 0,-1 0,27 0,-26 0,-1 0,1 0,6 0,0 0,7 0,-21 0,8-7,-1 7,1 0,-8 0,8 0,-1 0,-6 0,6 0,14 0,-20 0,20 0,-21 0,8 0,-1 0,-6 0,6 0,1 0,-1 0,-6 0,6 0,1 0,-7 0,-7-13,13 13,-13-7,13 7,1-13,-8 13,8 0,-14-14,13 14,-6 0,6 0,-13-6,14-8,-7 14,-7-13,13 13,-13-14,13 14,-13-6,14-8,-14 1,7 13,-7-7,0-6,0-1,0 1,0 6,0-6,0-1,0 8,0-8,0 1,0 6,0-6,-14-1,1 1,-1 13,8-7,-21 7,27-13,-20 13,-1-14,8 14,0 0,-1-6,8 6,-21-14,20 14,-6 0,-1 0,-6-13,7 13,-8-14,8 8,-7 6,7-14,-1 14,1 0,13-13,-7 13,-20 0,20 0,-6 0,0 0,-1 0,7 0,-6 0,0 0,6-7,-20 7,20-13,-19 13,12-14,-6 14,7 0,6 0,-7 0,1 0,0 0,6 0,-6 0,-1 0,7 0,7 7,0-7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6-08T18:02:42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11800.1 5916.01,'-7'0,"7"-7,-13 7,6 0,7-13,-14 13,1 0,6 0,-6 0,13-14,-14 14,1-6,-7 6,6 0,-6-14,-6 1,19 13,-20 0,27-13,-34 13,1-7,-1 7,21 0,13-14,-7 14,-6 0,-14 0,7 0,-27-13,0 13,13 0,28 0,-35 0,8 0,13 0,6 0,1 0,-7 7,0-7,-7 0,7 0,6 0,1 0,6 0,-20 0,21 0,-8 0,-13 0,21 0,-21 0,20 0,-6 0,-1 0,8 0,-8 0,1 0,-1 0,14 13,-6-13,6 7,-14-7,1 13,6 1,7-1,-13-13,13 7,-14-7,14 13,0 1,-13-8,13 8,-7-14,7 13,0 1,0-8,-13-6,13 14,-14-14,14 13,0 7,0-6,0-8,0 8,0-1,0 1,0-8,0 8,0-1,0-6,7-7,-7 13,0 1,13-14,-13 13,7-13,-7 7,14-7,-14 13,13 1,0-14,-6 0,7 6,-1-6,-6 0,-7 14,13-14,14 0,-20 0,-7 13,13-13,7 0,-6 7,-1-7,-6 0,6 0,-13 13,14-13,-1 0,-6 14,6-14,1 0,-14 13,6-13,8 0,-1 0,0 0,-6 0,7 7,6-7,-7 0,1 0,6 0,7 13,-21-13,21 0,-7 0,7 0,-20 0,6 0,1 0,-8 0,8 0,-1 0,-6 0,6 0,1 0,-1 0,-6 0,20 0,-21 0,21 0,-13 0,-8 0,8 0,-1 0,-6 0,6 0,1 0,-1 0,-6 0,6 0,1 0,-8 0,8 0,-1 0,-6 0,6 0,1 0,-1 0,-6 0,6-6,7 6,-6 0,-1 0,1 0,-8 0,-6-7,14 7,-1 0,-6 0,6-14,1 14,-8 0,8 0,-14-13,13 13,1 0,-14-13,6 13,-6-7,14 7,-14-14,0 1,13 13,-6-20,6 7,-13 6,0-7,0 1,14 13,-14-13,0-8,0 8,0 6,0-6,0-1,0 1,0 6,0-6,0 0,-7 6,-6 7,13-14,-7 14,-7-13,1 13,13-7,-7 7,-6 0,-1-13,1 13,6 0,-6 0,0 0,6 0,7-14,-14 14,14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6-08T18:02:42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7857.7 9632.01,'6'0,"-6"7,14-7,-14 7,6 6,-6 1,14 6,-14-7,13-13,-13 13,0-6,0 7,7-1,-7-6,0 6,13 1,-13-1,0-6,0 6,0 1,0-8,0 8,0-1,0 0,0 8,0-8,0 7,0 0,0-6,-6-1,6 1,0-8,0 8,0-1,-7-13,7 7,0 6,0 1,0-1,-14-13,14 7,0 6,0 1,-13-14,13 6,0 8,-7-14,7 13,-13-13,13 7,-13-7,6 0,-7 13,1 1,0-14,6 13,-7-13,1 7,6-7,-20 13,14-13,-7 14,-14-14,1 6,19-6,-19 0,19 0,8 0,-8 0,1 0,-34 14,40-14,-6 0,-21 0,-26 0,26 0,-13 0,41 0,-21 0,-7 13,21-13,-7 0,0 0,6 0,1 0,-7 14,6-14,-33 0,34 0,6 0,-40 0,0 6,0-6,0 0,14 0,26 0,-6 0,-1 0,-6 0,-13 0,19 0,-19 14,6-14,20 0,-20 13,7-13,-13 0,19 7,1-7,-7 0,0 0,6 0,-13 0,21 0,-21 0,20 0,-20 0,-6 0,13 0,-7 0,20 0,-6 0,-14 0,7 0,6 0,-6 0,-7 13,7-13,0 0,-27 0,34 0,-7 0,6 0,-33 0,0-6,7 6,27 0,-1 0,14-7,-20 7,-7 0,21 0,-35 0,35 0,-21 0,7-14,-14 14,21 0,-7 0,-7-13,20 13,-20 0,7 0,7-7,-1 7,7 0,-6 0,0-13,-1 13,8 0,-21 0,7-14,-1 1,-5 13,5-7,-5-6,6 13,20-14,-14 8,1-8,13 1,-7 13,7-13,-13 6,-1-7,14 1,-7 13,7-7,0-6,-13 13,13-14,0 8,0-8,0 1,0-1,0 8,0-8,0 1,0 6,0-6,0-1,7 14,-7-20,0 7,0-1,0 8,0-8,6 14,-6-13,0 6,0-6,14 13,-14-14,13 1,-13 6,0-6,7 13,-7-14,0 8,13 6,1 0,-14-14,13 14,-6-13,6 13,-13-14,14 14,-8 0,8 0,-1 0,1-6,-8 6,8-14,-1 14,-6 0,6 0,1 0,-7 0,6 0,0 0,1 0,-8 0,8 0,-1 0,-6 0,6 0,1 0,-1 0,-6 0,6 0,1 0,-14 7,7-7,6 0,0 0,7 0,7 7,-7-7,1 0,-8 0,0 0,1 0,-7 0,6 13,7-13,-7 0,1 0,-1 0,-6 0,6 0,8 0,-8 0,0 0,8 0,-8 0,0 0,7 0,14 0,-7 0,-20 0,19 0,-5 0,-1 0,6-7,-5 7,5 0,-5-6,-8 6,7 0,-7 0,1 0,-7 0,33 0,-7 0,-26 0,20 0,-20 0,6 0,0 0,1 0,-7 0,40-14,-34 14,0 0,8 0,12 0,-20 0,-6 0,20 0,-7-13,14 13,6 0,-20 0,0 0,-6 0,-1-7,7 7,-6-13,-1 13,-6 0,6 0,1 0,-8-14,21 14,-14 0,21 0,0 0,-28 0,21 0,-7 0,7 0,-20 0,6 0,1 0,-14-13,20 13,7-7,-21 7,8 0,-1 0,1 0,19 0,-26 0,20 0,-21 0,8 0,13 0,-7 0,0 0,7-13,-7 13,7 0,-21 0,8-14,-1 14,-6 0,6 0,1 0,-1 0,-6 0,6 0,1-6,6 6,7-14,-21 14,8 0,-1 0,-6 0,20 0,-21 0,8 0,13-13,-21 13,21 0,-7 0,-6 0,6-7,-7 7,1 0,-8 0,8 0,-1 0,-13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6-08T18:02:42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7047.64 8787.06,'14'0,"0"0,0 0,6 0,-6 0,-7 0,7 0,0 0,20 0,1 0,-14 0,6 0,-13 0,-7 0,7 0,7 0,-8 0,8 0,-7 0,0 0,0 0,-7 0,6 0,1 0,-7 0,7 0,14 0,-21 0,20 0,-20 0,7 0,0 0,-7 0,7 0,13 0,-6 0,-7-7,-7 7,6 0,1 0,0 0,-7 0,7 0,0 0,-7 0,6 0,1 0,0 0,-7 0,7 0,7 0,6 0,-6 0,-7 0,0 0,-7 0,-7-13,13 13,1 0,-14-14,7 14,7 0,-14-14,14 14,0-7,-7-7,6 0,1 14,-7-6,21-8,-21 0,6 0,1 7,0 7,-14-14,7 0,21 8,-21-8,6 0,15 7,-21-7,7 14,-14-14,14 14,-7-14,-7 8,0-8,0 0,0 7,0-7,-14 0,-7-6,7 20,-13-28,6 21,-14-7,35 0,-27 1,6 6,7 7,7-14,-7 14,0 0,8-14,-22 14,14-7,7 7,-7 0,0 0,8 0,-8 0,0 0,14-14,-21 14,7 0,0-14,8 14,-8 0,0 0,7-7,-7 7,0-13,-6 13,6 0,0 0,-7-14,7 14,-6 0,-15 0,7 0,15 0,-8 0,0 0,7 0,-6 7,6-7,0 0,0 14,7-14,-7 0,-6 0,-8 0,7 0,-6 6,6-6,7 0,7 0,-21 14,8-14,6 14,0-14,7 0,-7 0,14 7,-14-7,1 0,6 14,-7-14,0 0,14 14,-7-14,-7 0,14 7,-14 6,8 1,6 0,-14-7,0-7,14 14,0 0,0-7,0 6,-14-13,14 14,0 0,0-7,-7-7,7 14,0 0,0-7,0 6,0 1,0 0,0-7,0 7,0 0,0-7,0 6,14-13,-14 14,0-7,0 7,14-14,-14 14,0 0,14-14,-14 7,0 6,7-13,-7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6-08T18:02:42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9760.09 3964.01,'0'7,"0"6,7 1,-7-8,7 8,6 6,14 20,-20-20,26 47,-6-33,-13-21,6 21,-7-7,41 53,-41-67,21 41,-21-40,7 19,-6-13,-14-6,20 19,7 1,-7 13,-7 0,1-14,-8-19,-6 6,27 27,-27-34,14 7,-8 7,-6-20,0 6,14 1,-14-8,0-6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6-08T18:02:42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10223.1 4138.01,'0'14,"-13"-1,13 1,-27 6,27-7,-20 7,6 7,8-20,-21 26,14-19,6-1,-27 34,21-27,-1-6,-19 33,-14 20,40-47,7-7,-13 1,13-8,-14-6,-19 61,6-14,20-27,-6 7,13-7,-14-20,14 13,-6 1,6-14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6-08T12:00:55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2699.7 7586.01,'7'0,"-1"0,8 14,19-1,-19-13,19 0,-12 14,-8-14,34 0,-14 6,1-6,-14 0,7 0,-14 0,7 14,-6-14,-7 0,6 0,0 0,1 0,-7 0,6 0,0 0,-6 0,6 0,8 0,-8 0,0 0,1 0,-7 0,6 0,0 0,-6 0,7 0,-1 0,7 0,7 0,-7 0,-7 0,1 0,-14 13,20-13,-7 0,-6 0,7 7,-1-7,-6 0,6 0,0 0,1 0,-7 0,6 0,-13 13,0-13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6-08T18:02:42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10163.1 6506.01,'0'14,"7"19,6-19,-13-1,13 21,8-14,-21-7,13 1,-6 19,20-26,-7 26,13 8,7-21,-33-20,7 13,19-6,1 6,-1-13,-6 0,-20 0,6 0,1 0,6 0,6 0,-19 0,27 0,-7 0,-14 0,7 0,27 0,40-6,-60-1,-13 7,6-14,40-19,54-41,47-47,-134 95,80-88,-46 53,12-26,-59 74,39-48,-46 48,54-61,-61 61,60-68,-47 81,-13-27,74-67,-47 47,-20 21,6 19,-13-7,0 14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26T11:45:58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5386.63 4328.06,'0'-14,"6"14,8 0,-14-7,7 7,7-14,0 14,-7 0,7 0,-1 0,1 0,7 0,-7 0,7-14,-8 14,1 0,-7 0,7 0,21 0,-15 0,-6 0,14 0,-21 0,7 0,-1 0,8 0,-7 0,7 0,-7 0,-1 0,-6 0,7 0,-14 7,14-7,-7 0,7 0,-1 0,-13 14,14-14,-7 0,7 0,0 0,-7 0,20 0,-13 0,-7 0,7-7,7-7,-7 14,13-13,-20 13,-7-7,14 7,0 0,-7 0,-7-14,14 14,-1 0,-6 0,7 0,0 0,0 0,-7 0,20 7,-20-7,7 7,0-7,0 13,-7 1,7-14,-14 14,13-14,-13 7,7-7,7 0,0 0,-14 14,7-14,7 0,13 0,-20 0,7 0,7 0,-7 0,13 0,-20 0,7 0,0 0,-7 0,7 0,-1 0,-6 0,7 0,0 0,7-7,6 7,-20 0,7 0,14-7,-21 7,7 0,6 0,8 0,-21 0,7-14,0 14,-1 0,-6 0,7 0,-14-14,14 14,-7 0,-7 7,14-7,-1 0,-13 14,14-14,-7 0,21 0,-28 7,7-7,7 0,13 14,-20-14,21 0,-21 0,7 0,-1 0,-6 0,7 0,0 0,0 0,-7 0,7 0,-14-7,0 0,13 7,-13-14,7 0,7 14,-14-13,0 6,0 7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26T11:45:58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3132.63 5918.06,'6'0,"8"0,-7 0,21 0,-7 0,-8 0,-13-7,14 7,21 0,-21 0,20 0,1 0,-28 0,20 0,-13 0,7 0,14 0,-22 0,1 0,7 0,-7 0,-7 0,6 0,1 0,0 0,7 0,-7 0,-7 0,20 0,-20 0,7 0,0 0,0 0,20 7,-13 0,7-7,-28 14,7-14,6 0,8 0,-7 14,0-14,-7 0,7 0,-1 0,1 0,-7 0,7 0,0 0,-7 0,7 0,-1 0,1 0,7 0,-7-7,-7 7,6 0,1 0,-7 0,7 0,0 0,0 0,6 0,-6 0,7 0,7 0,-8 0,1 0,-7 0,0 0,-7 0,7 0,-1 0,1 0,-7 0,7 0,7 0,-7 0,-1 0,1 0,-7 0,7 0,7 0,6 0,-13 0,7 0,0 0,-8 0,1 0,-7 0,7 0,0 0,0 0,-7 0,6 0,1 0,-7 0,7 0,-14-14,14 14,0 0,-7 0,6 0,1 0,-7 0,7 0,0 0,-7 0,7 0,-1 0,1 0,21 0,-28 0,7 0,-1 0,1 0,-7 0,7 0,0 0,-7 0,7 0,-1 0,-6 0,7 0,0 0,0 0,-7 0,6 0,1 0,-14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26T11:45:58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3111.63 6430.06,'7'0,"0"0,6 0,1 0,-7 0,7 0,0 0,0 0,-7 0,6 0,1 0,-7 0,7 0,14 7,-21-7,6 0,1 0,-7 0,7 0,7 0,-7 0,-1 0,1 0,-7 0,7 0,0 0,-7 0,7 0,-1 0,1 0,-7 0,7 0,0 0,-7 0,6 0,1 0,0 0,-7 0,7 0,0 0,-7 0,6 0,1 0,-7 0,7 0,0 0,0 0,-7 0,6 0,1 0,-7 0,7 0,14 0,-21 0,6 0,1 0,-7 0,-7 6,14-6,0 0,-7 0,7 0,-1 0,1 0,-7 0,7 0,0 0,-7 14,20-14,-6 0,-7 0,0 14,-7-14,6 0,1 0,-7 0,7 0,0 0,0 0,-7 0,6 0,22 0,-21 0,0 0,-7 0,-7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26T11:45:58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6332.7 5768.01,'-7'0,"1"0,-8 0,-33 7,27-7,-7 0,21 0,-28 0,7 0,7 0,-7 0,21 0,-8 0,1 0,-1 0,8 0,-8 0,1 0,-21 0,27 0,-6 0,-20 0,-1 14,21-14,-21 0,21 0,-21 0,-13 0,14 0,-1 0,21 0,-41 0,41 0,-1 0,1 0,13 6,-7-6,7 14,-13-14,-1 13,7-13,7 7,-13-7,13 13,-13-13,13 14,-7-14,-7 13,1-13,13 7,-20-7,7 13,-8 1,8-14,13 6,-13-6,13 14,-14-14,7 13,-6-13,0 14,6-14,-7 0,1 0,13 6,-7-6,-6 0,0 0,-1 0,7 0,-6 0,0 14,6-14,7 13,-14-13,1 0,13 7,-13 6,13 1,-7-14,-6 13,13-6,0 6,-14 1,14-8,0 8,0-1,0-6,0 6,0 1,0-1,0-6,0 6,0 1,0-8,0 8,0-1,0 1,0-8,0 8,7-1,-7-6,0 6,13 1,-13-8,7 8,-7-1,13 1,1 6,-1-20,-6 13,-7-6,13 6,1 1,-8-14,8 13,-14-6,13-7,1 13,-8 1,8-14,-1 0,-6 6,6-6,7 14,-6-14,-1 13,7-13,-6 7,6 6,7 1,-27-1,13-13,7 7,14-7,-34 13,33 1,14-14,-27 0,7 0,-7 6,7-6,-20 0,6 0,1 0,-1 0,7 0,0 0,27 0,0 0,-33 0,-7 0,19 0,21 0,-40 0,20 0,-20 0,6 0,0 0,1 0,-7 0,6 0,0-13,-6 13,20 0,-14 0,-13-13,20 13,1 0,5 0,-5 0,-8 0,0-7,-6-7,6 14,1-13,6 0,7 6,-7 7,-7-14,7 14,-20-13,14 13,-14-7,7 7,-7-13,13 13,-13-13,0 6,13 7,-13-14,14 1,-14 0,0 6,7 7,-7-14,0 1,13 13,-13-7,0-6,0 0,0-1,13 7,-13-6,0 0,7 6,-7-7,0 1,0 6,14-20,-14 7,13-6,-13 5,0 8,0 0,0 6,0-7,0 1,0 6,0-6,0-1,0 8,0-21,0 7,0 6,0 1,-7-7,7 6,0-6,0 7,-13-1,6 14,7-6,-13 6,13-14,-20 1,6 13,1-13,-1 13,8 0,-8 0,1-7,-7 7,0 0,6 0,-13 0,7 0,7 0,6 0,-6 0,13-14,-14 14,1 0,6 0,-6 0,-1 0,14 7,0-7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7.png"/><Relationship Id="rId2" Type="http://schemas.openxmlformats.org/officeDocument/2006/relationships/customXml" Target="../ink/ink1.xml"/><Relationship Id="rId1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image" Target="../media/image20.png"/><Relationship Id="rId8" Type="http://schemas.openxmlformats.org/officeDocument/2006/relationships/customXml" Target="../ink/ink5.xml"/><Relationship Id="rId7" Type="http://schemas.openxmlformats.org/officeDocument/2006/relationships/image" Target="../media/image19.png"/><Relationship Id="rId6" Type="http://schemas.openxmlformats.org/officeDocument/2006/relationships/customXml" Target="../ink/ink4.xml"/><Relationship Id="rId5" Type="http://schemas.openxmlformats.org/officeDocument/2006/relationships/image" Target="../media/image18.png"/><Relationship Id="rId4" Type="http://schemas.openxmlformats.org/officeDocument/2006/relationships/customXml" Target="../ink/ink3.xml"/><Relationship Id="rId3" Type="http://schemas.openxmlformats.org/officeDocument/2006/relationships/image" Target="../media/image17.png"/><Relationship Id="rId2" Type="http://schemas.openxmlformats.org/officeDocument/2006/relationships/customXml" Target="../ink/ink2.xml"/><Relationship Id="rId11" Type="http://schemas.openxmlformats.org/officeDocument/2006/relationships/notesSlide" Target="../notesSlides/notesSlide1.xml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25.png"/><Relationship Id="rId7" Type="http://schemas.openxmlformats.org/officeDocument/2006/relationships/image" Target="../media/image24.png"/><Relationship Id="rId6" Type="http://schemas.openxmlformats.org/officeDocument/2006/relationships/customXml" Target="../ink/ink8.xml"/><Relationship Id="rId5" Type="http://schemas.openxmlformats.org/officeDocument/2006/relationships/image" Target="../media/image23.png"/><Relationship Id="rId4" Type="http://schemas.openxmlformats.org/officeDocument/2006/relationships/customXml" Target="../ink/ink7.xml"/><Relationship Id="rId3" Type="http://schemas.openxmlformats.org/officeDocument/2006/relationships/image" Target="../media/image22.png"/><Relationship Id="rId2" Type="http://schemas.openxmlformats.org/officeDocument/2006/relationships/customXml" Target="../ink/ink6.xml"/><Relationship Id="rId1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0.png"/><Relationship Id="rId2" Type="http://schemas.openxmlformats.org/officeDocument/2006/relationships/customXml" Target="../ink/ink9.xml"/><Relationship Id="rId1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6.png"/><Relationship Id="rId2" Type="http://schemas.openxmlformats.org/officeDocument/2006/relationships/customXml" Target="../ink/ink10.xml"/><Relationship Id="rId1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9" Type="http://schemas.openxmlformats.org/officeDocument/2006/relationships/image" Target="../media/image41.png"/><Relationship Id="rId8" Type="http://schemas.openxmlformats.org/officeDocument/2006/relationships/customXml" Target="../ink/ink14.xml"/><Relationship Id="rId7" Type="http://schemas.openxmlformats.org/officeDocument/2006/relationships/image" Target="../media/image40.png"/><Relationship Id="rId6" Type="http://schemas.openxmlformats.org/officeDocument/2006/relationships/customXml" Target="../ink/ink13.xml"/><Relationship Id="rId5" Type="http://schemas.openxmlformats.org/officeDocument/2006/relationships/image" Target="../media/image39.png"/><Relationship Id="rId4" Type="http://schemas.openxmlformats.org/officeDocument/2006/relationships/customXml" Target="../ink/ink12.xml"/><Relationship Id="rId32" Type="http://schemas.openxmlformats.org/officeDocument/2006/relationships/slideLayout" Target="../slideLayouts/slideLayout2.xml"/><Relationship Id="rId31" Type="http://schemas.openxmlformats.org/officeDocument/2006/relationships/image" Target="../media/image52.png"/><Relationship Id="rId30" Type="http://schemas.openxmlformats.org/officeDocument/2006/relationships/customXml" Target="../ink/ink25.xml"/><Relationship Id="rId3" Type="http://schemas.openxmlformats.org/officeDocument/2006/relationships/image" Target="../media/image38.png"/><Relationship Id="rId29" Type="http://schemas.openxmlformats.org/officeDocument/2006/relationships/image" Target="../media/image51.png"/><Relationship Id="rId28" Type="http://schemas.openxmlformats.org/officeDocument/2006/relationships/customXml" Target="../ink/ink24.xml"/><Relationship Id="rId27" Type="http://schemas.openxmlformats.org/officeDocument/2006/relationships/image" Target="../media/image50.png"/><Relationship Id="rId26" Type="http://schemas.openxmlformats.org/officeDocument/2006/relationships/customXml" Target="../ink/ink23.xml"/><Relationship Id="rId25" Type="http://schemas.openxmlformats.org/officeDocument/2006/relationships/image" Target="../media/image49.png"/><Relationship Id="rId24" Type="http://schemas.openxmlformats.org/officeDocument/2006/relationships/customXml" Target="../ink/ink22.xml"/><Relationship Id="rId23" Type="http://schemas.openxmlformats.org/officeDocument/2006/relationships/image" Target="../media/image48.png"/><Relationship Id="rId22" Type="http://schemas.openxmlformats.org/officeDocument/2006/relationships/customXml" Target="../ink/ink21.xml"/><Relationship Id="rId21" Type="http://schemas.openxmlformats.org/officeDocument/2006/relationships/image" Target="../media/image47.png"/><Relationship Id="rId20" Type="http://schemas.openxmlformats.org/officeDocument/2006/relationships/customXml" Target="../ink/ink20.xml"/><Relationship Id="rId2" Type="http://schemas.openxmlformats.org/officeDocument/2006/relationships/customXml" Target="../ink/ink11.xml"/><Relationship Id="rId19" Type="http://schemas.openxmlformats.org/officeDocument/2006/relationships/image" Target="../media/image46.png"/><Relationship Id="rId18" Type="http://schemas.openxmlformats.org/officeDocument/2006/relationships/customXml" Target="../ink/ink19.xml"/><Relationship Id="rId17" Type="http://schemas.openxmlformats.org/officeDocument/2006/relationships/image" Target="../media/image45.png"/><Relationship Id="rId16" Type="http://schemas.openxmlformats.org/officeDocument/2006/relationships/customXml" Target="../ink/ink18.xml"/><Relationship Id="rId15" Type="http://schemas.openxmlformats.org/officeDocument/2006/relationships/image" Target="../media/image44.png"/><Relationship Id="rId14" Type="http://schemas.openxmlformats.org/officeDocument/2006/relationships/customXml" Target="../ink/ink17.xml"/><Relationship Id="rId13" Type="http://schemas.openxmlformats.org/officeDocument/2006/relationships/image" Target="../media/image43.png"/><Relationship Id="rId12" Type="http://schemas.openxmlformats.org/officeDocument/2006/relationships/customXml" Target="../ink/ink16.xml"/><Relationship Id="rId11" Type="http://schemas.openxmlformats.org/officeDocument/2006/relationships/image" Target="../media/image42.png"/><Relationship Id="rId10" Type="http://schemas.openxmlformats.org/officeDocument/2006/relationships/customXml" Target="../ink/ink15.xml"/><Relationship Id="rId1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9" Type="http://schemas.openxmlformats.org/officeDocument/2006/relationships/customXml" Target="../ink/ink29.xml"/><Relationship Id="rId8" Type="http://schemas.openxmlformats.org/officeDocument/2006/relationships/image" Target="../media/image57.png"/><Relationship Id="rId7" Type="http://schemas.openxmlformats.org/officeDocument/2006/relationships/customXml" Target="../ink/ink28.xml"/><Relationship Id="rId6" Type="http://schemas.openxmlformats.org/officeDocument/2006/relationships/image" Target="../media/image56.png"/><Relationship Id="rId5" Type="http://schemas.openxmlformats.org/officeDocument/2006/relationships/customXml" Target="../ink/ink27.xml"/><Relationship Id="rId4" Type="http://schemas.openxmlformats.org/officeDocument/2006/relationships/image" Target="../media/image55.png"/><Relationship Id="rId3" Type="http://schemas.openxmlformats.org/officeDocument/2006/relationships/customXml" Target="../ink/ink26.xml"/><Relationship Id="rId2" Type="http://schemas.openxmlformats.org/officeDocument/2006/relationships/image" Target="../media/image54.png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58.png"/><Relationship Id="rId1" Type="http://schemas.openxmlformats.org/officeDocument/2006/relationships/image" Target="../media/image53.png"/></Relationships>
</file>

<file path=ppt/slides/_rels/slide2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63.png"/><Relationship Id="rId7" Type="http://schemas.openxmlformats.org/officeDocument/2006/relationships/image" Target="../media/image62.png"/><Relationship Id="rId6" Type="http://schemas.openxmlformats.org/officeDocument/2006/relationships/customXml" Target="../ink/ink32.xml"/><Relationship Id="rId5" Type="http://schemas.openxmlformats.org/officeDocument/2006/relationships/image" Target="../media/image61.png"/><Relationship Id="rId4" Type="http://schemas.openxmlformats.org/officeDocument/2006/relationships/customXml" Target="../ink/ink31.xml"/><Relationship Id="rId3" Type="http://schemas.openxmlformats.org/officeDocument/2006/relationships/image" Target="../media/image60.png"/><Relationship Id="rId2" Type="http://schemas.openxmlformats.org/officeDocument/2006/relationships/customXml" Target="../ink/ink30.xml"/><Relationship Id="rId1" Type="http://schemas.openxmlformats.org/officeDocument/2006/relationships/image" Target="../media/image5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9" Type="http://schemas.openxmlformats.org/officeDocument/2006/relationships/image" Target="../media/image68.png"/><Relationship Id="rId8" Type="http://schemas.openxmlformats.org/officeDocument/2006/relationships/customXml" Target="../ink/ink36.xml"/><Relationship Id="rId7" Type="http://schemas.openxmlformats.org/officeDocument/2006/relationships/image" Target="../media/image67.png"/><Relationship Id="rId6" Type="http://schemas.openxmlformats.org/officeDocument/2006/relationships/customXml" Target="../ink/ink35.xml"/><Relationship Id="rId5" Type="http://schemas.openxmlformats.org/officeDocument/2006/relationships/image" Target="../media/image66.png"/><Relationship Id="rId4" Type="http://schemas.openxmlformats.org/officeDocument/2006/relationships/customXml" Target="../ink/ink34.xml"/><Relationship Id="rId3" Type="http://schemas.openxmlformats.org/officeDocument/2006/relationships/image" Target="../media/image65.png"/><Relationship Id="rId2" Type="http://schemas.openxmlformats.org/officeDocument/2006/relationships/customXml" Target="../ink/ink33.xml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64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9.pn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73.png"/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image" Target="../media/image7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5.png"/><Relationship Id="rId1" Type="http://schemas.openxmlformats.org/officeDocument/2006/relationships/image" Target="../media/image7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7.png"/><Relationship Id="rId1" Type="http://schemas.openxmlformats.org/officeDocument/2006/relationships/image" Target="../media/image76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0.png"/><Relationship Id="rId1" Type="http://schemas.openxmlformats.org/officeDocument/2006/relationships/image" Target="../media/image79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1.pn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image" Target="../media/image82.png"/></Relationships>
</file>

<file path=ppt/slides/_rels/slide39.xml.rels><?xml version="1.0" encoding="UTF-8" standalone="yes"?>
<Relationships xmlns="http://schemas.openxmlformats.org/package/2006/relationships"><Relationship Id="rId9" Type="http://schemas.openxmlformats.org/officeDocument/2006/relationships/image" Target="../media/image90.png"/><Relationship Id="rId8" Type="http://schemas.openxmlformats.org/officeDocument/2006/relationships/customXml" Target="../ink/ink39.xml"/><Relationship Id="rId7" Type="http://schemas.openxmlformats.org/officeDocument/2006/relationships/image" Target="../media/image89.png"/><Relationship Id="rId6" Type="http://schemas.openxmlformats.org/officeDocument/2006/relationships/customXml" Target="../ink/ink38.xml"/><Relationship Id="rId5" Type="http://schemas.openxmlformats.org/officeDocument/2006/relationships/image" Target="../media/image88.png"/><Relationship Id="rId4" Type="http://schemas.openxmlformats.org/officeDocument/2006/relationships/customXml" Target="../ink/ink37.xml"/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2" Type="http://schemas.openxmlformats.org/officeDocument/2006/relationships/slideLayout" Target="../slideLayouts/slideLayout2.xml"/><Relationship Id="rId11" Type="http://schemas.openxmlformats.org/officeDocument/2006/relationships/image" Target="../media/image91.png"/><Relationship Id="rId10" Type="http://schemas.openxmlformats.org/officeDocument/2006/relationships/customXml" Target="../ink/ink40.xml"/><Relationship Id="rId1" Type="http://schemas.openxmlformats.org/officeDocument/2006/relationships/image" Target="../media/image8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2.pn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4.png"/><Relationship Id="rId1" Type="http://schemas.openxmlformats.org/officeDocument/2006/relationships/image" Target="../media/image93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7.png"/><Relationship Id="rId1" Type="http://schemas.openxmlformats.org/officeDocument/2006/relationships/image" Target="../media/image96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8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9.pn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1.png"/><Relationship Id="rId1" Type="http://schemas.openxmlformats.org/officeDocument/2006/relationships/image" Target="../media/image100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4.png"/><Relationship Id="rId1" Type="http://schemas.openxmlformats.org/officeDocument/2006/relationships/image" Target="../media/image10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6.png"/><Relationship Id="rId1" Type="http://schemas.openxmlformats.org/officeDocument/2006/relationships/image" Target="../media/image10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8.png"/><Relationship Id="rId1" Type="http://schemas.openxmlformats.org/officeDocument/2006/relationships/image" Target="../media/image107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1.png"/><Relationship Id="rId1" Type="http://schemas.openxmlformats.org/officeDocument/2006/relationships/image" Target="../media/image110.png"/></Relationships>
</file>

<file path=ppt/slides/_rels/slide5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14.png"/><Relationship Id="rId4" Type="http://schemas.openxmlformats.org/officeDocument/2006/relationships/customXml" Target="../ink/ink42.xml"/><Relationship Id="rId3" Type="http://schemas.openxmlformats.org/officeDocument/2006/relationships/image" Target="../media/image113.png"/><Relationship Id="rId2" Type="http://schemas.openxmlformats.org/officeDocument/2006/relationships/customXml" Target="../ink/ink41.xml"/><Relationship Id="rId1" Type="http://schemas.openxmlformats.org/officeDocument/2006/relationships/image" Target="../media/image112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5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8.png"/><Relationship Id="rId1" Type="http://schemas.openxmlformats.org/officeDocument/2006/relationships/image" Target="../media/image117.png"/></Relationships>
</file>

<file path=ppt/slides/_rels/slide5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20.png"/><Relationship Id="rId2" Type="http://schemas.openxmlformats.org/officeDocument/2006/relationships/customXml" Target="../ink/ink43.xml"/><Relationship Id="rId1" Type="http://schemas.openxmlformats.org/officeDocument/2006/relationships/image" Target="../media/image119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2.png"/><Relationship Id="rId1" Type="http://schemas.openxmlformats.org/officeDocument/2006/relationships/image" Target="../media/image121.png"/></Relationships>
</file>

<file path=ppt/slides/_rels/slide5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25.png"/><Relationship Id="rId4" Type="http://schemas.openxmlformats.org/officeDocument/2006/relationships/customXml" Target="../ink/ink45.xml"/><Relationship Id="rId3" Type="http://schemas.openxmlformats.org/officeDocument/2006/relationships/image" Target="../media/image124.png"/><Relationship Id="rId2" Type="http://schemas.openxmlformats.org/officeDocument/2006/relationships/customXml" Target="../ink/ink44.xml"/><Relationship Id="rId1" Type="http://schemas.openxmlformats.org/officeDocument/2006/relationships/image" Target="../media/image12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3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image" Target="../media/image126.png"/></Relationships>
</file>

<file path=ppt/slides/_rels/slide6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image" Target="../media/image129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2.png"/></Relationships>
</file>

<file path=ppt/slides/_rels/slide6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35.png"/><Relationship Id="rId3" Type="http://schemas.openxmlformats.org/officeDocument/2006/relationships/customXml" Target="../ink/ink46.xml"/><Relationship Id="rId2" Type="http://schemas.openxmlformats.org/officeDocument/2006/relationships/image" Target="../media/image134.png"/><Relationship Id="rId1" Type="http://schemas.openxmlformats.org/officeDocument/2006/relationships/image" Target="../media/image133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6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40.png"/><Relationship Id="rId4" Type="http://schemas.openxmlformats.org/officeDocument/2006/relationships/image" Target="../media/image139.png"/><Relationship Id="rId3" Type="http://schemas.openxmlformats.org/officeDocument/2006/relationships/customXml" Target="../ink/ink47.xml"/><Relationship Id="rId2" Type="http://schemas.openxmlformats.org/officeDocument/2006/relationships/image" Target="../media/image138.png"/><Relationship Id="rId1" Type="http://schemas.openxmlformats.org/officeDocument/2006/relationships/image" Target="../media/image137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1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image" Target="../media/image142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5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6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148.png"/><Relationship Id="rId1" Type="http://schemas.openxmlformats.org/officeDocument/2006/relationships/image" Target="../media/image147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9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.xml"/><Relationship Id="rId7" Type="http://schemas.openxmlformats.org/officeDocument/2006/relationships/image" Target="../media/image153.png"/><Relationship Id="rId6" Type="http://schemas.openxmlformats.org/officeDocument/2006/relationships/customXml" Target="../ink/ink50.xml"/><Relationship Id="rId5" Type="http://schemas.openxmlformats.org/officeDocument/2006/relationships/image" Target="../media/image152.png"/><Relationship Id="rId4" Type="http://schemas.openxmlformats.org/officeDocument/2006/relationships/customXml" Target="../ink/ink49.xml"/><Relationship Id="rId3" Type="http://schemas.openxmlformats.org/officeDocument/2006/relationships/image" Target="../media/image151.png"/><Relationship Id="rId2" Type="http://schemas.openxmlformats.org/officeDocument/2006/relationships/customXml" Target="../ink/ink48.xml"/><Relationship Id="rId1" Type="http://schemas.openxmlformats.org/officeDocument/2006/relationships/image" Target="../media/image150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8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156.png"/><Relationship Id="rId2" Type="http://schemas.openxmlformats.org/officeDocument/2006/relationships/image" Target="../media/image155.png"/><Relationship Id="rId1" Type="http://schemas.openxmlformats.org/officeDocument/2006/relationships/image" Target="../media/image154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58.png"/><Relationship Id="rId1" Type="http://schemas.openxmlformats.org/officeDocument/2006/relationships/image" Target="../media/image15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zh-CN" altLang="en-US"/>
              <a:t>数据库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r>
              <a:rPr lang="zh-CN" altLang="en-US"/>
              <a:t>星空</a:t>
            </a:r>
            <a:endParaRPr lang="zh-CN" altLang="en-US"/>
          </a:p>
          <a:p>
            <a:r>
              <a:rPr lang="en-US" altLang="zh-CN"/>
              <a:t>2024-06-08</a:t>
            </a:r>
            <a:endParaRPr lang="zh-CN" altLang="en-US"/>
          </a:p>
          <a:p>
            <a:endParaRPr lang="en-US" altLang="zh-CN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安装</a:t>
            </a:r>
            <a:r>
              <a:rPr lang="en-US" altLang="zh-CN"/>
              <a:t>MySQL</a:t>
            </a:r>
            <a:endParaRPr lang="en-US" altLang="zh-CN"/>
          </a:p>
        </p:txBody>
      </p:sp>
      <p:sp>
        <p:nvSpPr>
          <p:cNvPr id="4" name="文本框 3"/>
          <p:cNvSpPr txBox="1"/>
          <p:nvPr/>
        </p:nvSpPr>
        <p:spPr>
          <a:xfrm>
            <a:off x="1264920" y="1622425"/>
            <a:ext cx="65855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Ubuntu20.04</a:t>
            </a:r>
            <a:r>
              <a:rPr lang="zh-CN" altLang="en-US"/>
              <a:t>之前的版本，</a:t>
            </a:r>
            <a:r>
              <a:rPr lang="en-US" altLang="zh-CN"/>
              <a:t>apt</a:t>
            </a:r>
            <a:r>
              <a:rPr lang="zh-CN" altLang="en-US"/>
              <a:t>默认只能安装</a:t>
            </a:r>
            <a:r>
              <a:rPr lang="en-US" altLang="zh-CN">
                <a:solidFill>
                  <a:srgbClr val="FF0000"/>
                </a:solidFill>
              </a:rPr>
              <a:t>MySQL5.7</a:t>
            </a:r>
            <a:endParaRPr lang="en-US" altLang="zh-CN">
              <a:solidFill>
                <a:srgbClr val="FF0000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264920" y="2086610"/>
            <a:ext cx="59715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Ubuntu22.04</a:t>
            </a:r>
            <a:r>
              <a:rPr lang="zh-CN" altLang="en-US"/>
              <a:t>之后的版本，</a:t>
            </a:r>
            <a:r>
              <a:rPr lang="en-US" altLang="zh-CN"/>
              <a:t>apt</a:t>
            </a:r>
            <a:r>
              <a:rPr lang="zh-CN" altLang="en-US"/>
              <a:t>可以安装</a:t>
            </a:r>
            <a:r>
              <a:rPr lang="en-US" altLang="zh-CN">
                <a:solidFill>
                  <a:srgbClr val="FF0000"/>
                </a:solidFill>
              </a:rPr>
              <a:t>MySQL8.0</a:t>
            </a:r>
            <a:endParaRPr lang="en-US" altLang="zh-CN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MySQL</a:t>
            </a:r>
            <a:r>
              <a:rPr lang="zh-CN" altLang="en-US"/>
              <a:t>的三种使用方式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en-US" altLang="zh-CN">
                <a:solidFill>
                  <a:srgbClr val="FF0000"/>
                </a:solidFill>
              </a:rPr>
              <a:t>1. </a:t>
            </a:r>
            <a:r>
              <a:rPr lang="zh-CN" altLang="en-US">
                <a:solidFill>
                  <a:srgbClr val="FF0000"/>
                </a:solidFill>
              </a:rPr>
              <a:t>直接通过命令行方式</a:t>
            </a:r>
            <a:r>
              <a:rPr lang="en-US" altLang="zh-CN">
                <a:solidFill>
                  <a:srgbClr val="FF0000"/>
                </a:solidFill>
              </a:rPr>
              <a:t>  --- </a:t>
            </a:r>
            <a:r>
              <a:rPr lang="zh-CN" altLang="en-US">
                <a:solidFill>
                  <a:srgbClr val="FF0000"/>
                </a:solidFill>
              </a:rPr>
              <a:t>推荐使用</a:t>
            </a:r>
            <a:endParaRPr lang="zh-CN" altLang="en-US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zh-CN"/>
              <a:t>2. </a:t>
            </a:r>
            <a:r>
              <a:rPr lang="zh-CN" altLang="en-US"/>
              <a:t>图形化界面工具</a:t>
            </a:r>
            <a:endParaRPr lang="zh-CN" altLang="en-US"/>
          </a:p>
          <a:p>
            <a:pPr lvl="1"/>
            <a:r>
              <a:rPr lang="en-US" altLang="zh-CN"/>
              <a:t>Navicat </a:t>
            </a:r>
            <a:r>
              <a:rPr lang="zh-CN" altLang="en-US"/>
              <a:t>（</a:t>
            </a:r>
            <a:r>
              <a:rPr lang="zh-CN" altLang="en-US">
                <a:solidFill>
                  <a:srgbClr val="FF0000"/>
                </a:solidFill>
              </a:rPr>
              <a:t>熟悉</a:t>
            </a:r>
            <a:r>
              <a:rPr lang="en-US" altLang="zh-CN">
                <a:solidFill>
                  <a:srgbClr val="FF0000"/>
                </a:solidFill>
              </a:rPr>
              <a:t>SQL</a:t>
            </a:r>
            <a:r>
              <a:rPr lang="zh-CN" altLang="en-US">
                <a:solidFill>
                  <a:srgbClr val="FF0000"/>
                </a:solidFill>
              </a:rPr>
              <a:t>之后，再使用</a:t>
            </a:r>
            <a:r>
              <a:rPr lang="zh-CN" altLang="en-US"/>
              <a:t>）</a:t>
            </a:r>
            <a:r>
              <a:rPr lang="en-US" altLang="zh-CN"/>
              <a:t>  - Workbench  - </a:t>
            </a:r>
            <a:r>
              <a:rPr lang="en-US" altLang="zh-CN">
                <a:solidFill>
                  <a:srgbClr val="FF0000"/>
                </a:solidFill>
              </a:rPr>
              <a:t>DBeaver</a:t>
            </a:r>
            <a:endParaRPr lang="en-US" altLang="zh-CN"/>
          </a:p>
          <a:p>
            <a:pPr marL="0" lvl="0" indent="0">
              <a:buNone/>
            </a:pPr>
            <a:r>
              <a:rPr lang="en-US" altLang="zh-CN"/>
              <a:t>3. C</a:t>
            </a:r>
            <a:r>
              <a:rPr lang="zh-CN" altLang="en-US"/>
              <a:t>程序的</a:t>
            </a:r>
            <a:r>
              <a:rPr lang="en-US" altLang="zh-CN"/>
              <a:t>API</a:t>
            </a:r>
            <a:r>
              <a:rPr lang="zh-CN" altLang="en-US"/>
              <a:t>（开发）</a:t>
            </a:r>
            <a:endParaRPr lang="zh-CN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命令行方式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56335" y="2135505"/>
            <a:ext cx="8544560" cy="289496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4" name="墨迹 3"/>
              <p14:cNvContentPartPr/>
              <p14:nvPr/>
            </p14:nvContentPartPr>
            <p14:xfrm>
              <a:off x="2539365" y="2053590"/>
              <a:ext cx="2083435" cy="375285"/>
            </p14:xfrm>
          </p:contentPart>
        </mc:Choice>
        <mc:Fallback xmlns="">
          <p:pic>
            <p:nvPicPr>
              <p:cNvPr id="4" name="墨迹 3"/>
            </p:nvPicPr>
            <p:blipFill>
              <a:blip r:embed="rId3"/>
            </p:blipFill>
            <p:spPr>
              <a:xfrm>
                <a:off x="2539365" y="2053590"/>
                <a:ext cx="2083435" cy="375285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图形化界面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81750" y="551180"/>
            <a:ext cx="4835525" cy="163195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250" y="3509645"/>
            <a:ext cx="8753475" cy="7461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250" y="1877060"/>
            <a:ext cx="5492750" cy="148272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98475" y="1324610"/>
            <a:ext cx="42767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修改</a:t>
            </a:r>
            <a:r>
              <a:rPr lang="en-US" altLang="zh-CN"/>
              <a:t>mysql</a:t>
            </a:r>
            <a:r>
              <a:rPr lang="zh-CN" altLang="en-US"/>
              <a:t>服务器的配置文件</a:t>
            </a:r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0350" y="2882900"/>
            <a:ext cx="5359400" cy="33909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C</a:t>
            </a:r>
            <a:r>
              <a:rPr lang="zh-CN" altLang="en-US"/>
              <a:t>语言</a:t>
            </a:r>
            <a:r>
              <a:rPr lang="en-US" altLang="zh-CN"/>
              <a:t>API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90650" y="1588770"/>
            <a:ext cx="6990715" cy="471995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椭圆 3"/>
          <p:cNvSpPr/>
          <p:nvPr/>
        </p:nvSpPr>
        <p:spPr>
          <a:xfrm>
            <a:off x="983615" y="1989455"/>
            <a:ext cx="1036955" cy="1012190"/>
          </a:xfrm>
          <a:prstGeom prst="ellipse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client</a:t>
            </a:r>
            <a:endParaRPr lang="en-US" altLang="zh-CN"/>
          </a:p>
        </p:txBody>
      </p:sp>
      <p:sp>
        <p:nvSpPr>
          <p:cNvPr id="7" name="矩形 6"/>
          <p:cNvSpPr/>
          <p:nvPr/>
        </p:nvSpPr>
        <p:spPr>
          <a:xfrm>
            <a:off x="3531235" y="3194685"/>
            <a:ext cx="1704340" cy="1141095"/>
          </a:xfrm>
          <a:prstGeom prst="rect">
            <a:avLst/>
          </a:prstGeom>
        </p:spPr>
        <p:style>
          <a:lnRef idx="0">
            <a:srgbClr val="FFFFFF"/>
          </a:lnRef>
          <a:fillRef idx="1">
            <a:schemeClr val="accent2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mysqld</a:t>
            </a:r>
            <a:endParaRPr lang="en-US" altLang="zh-CN"/>
          </a:p>
        </p:txBody>
      </p:sp>
      <p:sp>
        <p:nvSpPr>
          <p:cNvPr id="8" name="椭圆 7"/>
          <p:cNvSpPr/>
          <p:nvPr/>
        </p:nvSpPr>
        <p:spPr>
          <a:xfrm>
            <a:off x="940435" y="3293110"/>
            <a:ext cx="1036955" cy="1012190"/>
          </a:xfrm>
          <a:prstGeom prst="ellipse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client</a:t>
            </a:r>
            <a:endParaRPr lang="en-US" altLang="zh-CN"/>
          </a:p>
        </p:txBody>
      </p:sp>
      <p:sp>
        <p:nvSpPr>
          <p:cNvPr id="9" name="椭圆 8"/>
          <p:cNvSpPr/>
          <p:nvPr/>
        </p:nvSpPr>
        <p:spPr>
          <a:xfrm>
            <a:off x="932815" y="4537075"/>
            <a:ext cx="1036955" cy="1012190"/>
          </a:xfrm>
          <a:prstGeom prst="ellipse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client</a:t>
            </a:r>
            <a:endParaRPr lang="en-US" altLang="zh-CN"/>
          </a:p>
        </p:txBody>
      </p:sp>
      <p:cxnSp>
        <p:nvCxnSpPr>
          <p:cNvPr id="10" name="直接箭头连接符 9"/>
          <p:cNvCxnSpPr>
            <a:stCxn id="4" idx="6"/>
          </p:cNvCxnSpPr>
          <p:nvPr/>
        </p:nvCxnSpPr>
        <p:spPr>
          <a:xfrm>
            <a:off x="2020570" y="2495550"/>
            <a:ext cx="1485900" cy="111950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>
            <a:stCxn id="8" idx="6"/>
          </p:cNvCxnSpPr>
          <p:nvPr/>
        </p:nvCxnSpPr>
        <p:spPr>
          <a:xfrm flipV="1">
            <a:off x="1977390" y="3797935"/>
            <a:ext cx="1520190" cy="127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>
            <a:stCxn id="9" idx="6"/>
          </p:cNvCxnSpPr>
          <p:nvPr/>
        </p:nvCxnSpPr>
        <p:spPr>
          <a:xfrm flipV="1">
            <a:off x="1969770" y="3942715"/>
            <a:ext cx="1532255" cy="11004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3" name="圆柱形 12"/>
          <p:cNvSpPr/>
          <p:nvPr/>
        </p:nvSpPr>
        <p:spPr>
          <a:xfrm>
            <a:off x="5967730" y="2747645"/>
            <a:ext cx="1175385" cy="745490"/>
          </a:xfrm>
          <a:prstGeom prst="can">
            <a:avLst/>
          </a:prstGeom>
          <a:solidFill>
            <a:schemeClr val="accent4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DB1</a:t>
            </a:r>
            <a:endParaRPr lang="en-US" altLang="zh-CN"/>
          </a:p>
        </p:txBody>
      </p:sp>
      <p:sp>
        <p:nvSpPr>
          <p:cNvPr id="14" name="圆柱形 13"/>
          <p:cNvSpPr/>
          <p:nvPr/>
        </p:nvSpPr>
        <p:spPr>
          <a:xfrm>
            <a:off x="5967730" y="4020185"/>
            <a:ext cx="1175385" cy="745490"/>
          </a:xfrm>
          <a:prstGeom prst="can">
            <a:avLst/>
          </a:prstGeom>
          <a:solidFill>
            <a:schemeClr val="accent4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DB2</a:t>
            </a:r>
            <a:endParaRPr lang="en-US" altLang="zh-CN"/>
          </a:p>
        </p:txBody>
      </p:sp>
      <p:sp>
        <p:nvSpPr>
          <p:cNvPr id="15" name="右中括号 14"/>
          <p:cNvSpPr/>
          <p:nvPr/>
        </p:nvSpPr>
        <p:spPr>
          <a:xfrm rot="10800000">
            <a:off x="5665470" y="3110230"/>
            <a:ext cx="302260" cy="1303655"/>
          </a:xfrm>
          <a:prstGeom prst="rightBracket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6" name="直接连接符 15"/>
          <p:cNvCxnSpPr>
            <a:stCxn id="7" idx="3"/>
            <a:endCxn id="15" idx="2"/>
          </p:cNvCxnSpPr>
          <p:nvPr/>
        </p:nvCxnSpPr>
        <p:spPr>
          <a:xfrm flipV="1">
            <a:off x="5235575" y="3761740"/>
            <a:ext cx="429895" cy="381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7" name="流程图: 内部贮存 16"/>
          <p:cNvSpPr/>
          <p:nvPr/>
        </p:nvSpPr>
        <p:spPr>
          <a:xfrm>
            <a:off x="8382635" y="2032635"/>
            <a:ext cx="1887220" cy="1260475"/>
          </a:xfrm>
          <a:prstGeom prst="flowChartInternalStorage">
            <a:avLst/>
          </a:prstGeom>
          <a:solidFill>
            <a:schemeClr val="accent6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8" name="流程图: 内部贮存 17"/>
          <p:cNvSpPr/>
          <p:nvPr/>
        </p:nvSpPr>
        <p:spPr>
          <a:xfrm>
            <a:off x="8382635" y="3983355"/>
            <a:ext cx="1887220" cy="1260475"/>
          </a:xfrm>
          <a:prstGeom prst="flowChartInternalStorage">
            <a:avLst/>
          </a:prstGeom>
          <a:solidFill>
            <a:schemeClr val="accent6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右中括号 18"/>
          <p:cNvSpPr/>
          <p:nvPr/>
        </p:nvSpPr>
        <p:spPr>
          <a:xfrm rot="10800000">
            <a:off x="7753350" y="2528570"/>
            <a:ext cx="590550" cy="2086610"/>
          </a:xfrm>
          <a:prstGeom prst="rightBracket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20" name="直接连接符 19"/>
          <p:cNvCxnSpPr>
            <a:stCxn id="13" idx="4"/>
          </p:cNvCxnSpPr>
          <p:nvPr/>
        </p:nvCxnSpPr>
        <p:spPr>
          <a:xfrm>
            <a:off x="7143115" y="3120390"/>
            <a:ext cx="609600" cy="1905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1" name="矩形 20"/>
          <p:cNvSpPr/>
          <p:nvPr/>
        </p:nvSpPr>
        <p:spPr>
          <a:xfrm>
            <a:off x="3265170" y="1329690"/>
            <a:ext cx="7624445" cy="4332605"/>
          </a:xfrm>
          <a:prstGeom prst="rect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3420110" y="1427480"/>
            <a:ext cx="16579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/>
              <a:t>MySQL</a:t>
            </a:r>
            <a:r>
              <a:rPr lang="zh-CN" altLang="en-US" b="1"/>
              <a:t>服务器</a:t>
            </a:r>
            <a:endParaRPr lang="zh-CN" altLang="en-US" b="1"/>
          </a:p>
        </p:txBody>
      </p:sp>
      <p:sp>
        <p:nvSpPr>
          <p:cNvPr id="23" name="文本框 22"/>
          <p:cNvSpPr txBox="1"/>
          <p:nvPr/>
        </p:nvSpPr>
        <p:spPr>
          <a:xfrm>
            <a:off x="626110" y="1427480"/>
            <a:ext cx="18021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MySQL</a:t>
            </a:r>
            <a:r>
              <a:rPr lang="zh-CN" altLang="en-US"/>
              <a:t>客户端</a:t>
            </a:r>
            <a:endParaRPr lang="zh-CN" altLang="en-US"/>
          </a:p>
        </p:txBody>
      </p:sp>
      <p:sp>
        <p:nvSpPr>
          <p:cNvPr id="24" name="文本框 23"/>
          <p:cNvSpPr txBox="1"/>
          <p:nvPr/>
        </p:nvSpPr>
        <p:spPr>
          <a:xfrm>
            <a:off x="2142490" y="3430905"/>
            <a:ext cx="100520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>
                <a:solidFill>
                  <a:srgbClr val="FF0000"/>
                </a:solidFill>
              </a:rPr>
              <a:t>socket</a:t>
            </a:r>
            <a:endParaRPr lang="en-US" altLang="zh-CN" sz="2400">
              <a:solidFill>
                <a:srgbClr val="FF0000"/>
              </a:solidFill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8595995" y="1711960"/>
            <a:ext cx="11969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表</a:t>
            </a:r>
            <a:r>
              <a:rPr lang="en-US" altLang="zh-CN"/>
              <a:t>1</a:t>
            </a:r>
            <a:endParaRPr lang="en-US" altLang="zh-CN"/>
          </a:p>
        </p:txBody>
      </p:sp>
      <p:sp>
        <p:nvSpPr>
          <p:cNvPr id="27" name="文本框 26"/>
          <p:cNvSpPr txBox="1"/>
          <p:nvPr/>
        </p:nvSpPr>
        <p:spPr>
          <a:xfrm>
            <a:off x="8531860" y="3574415"/>
            <a:ext cx="11969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表</a:t>
            </a:r>
            <a:r>
              <a:rPr lang="en-US" altLang="zh-CN"/>
              <a:t>2</a:t>
            </a:r>
            <a:endParaRPr lang="en-US" altLang="zh-CN"/>
          </a:p>
        </p:txBody>
      </p:sp>
      <p:sp>
        <p:nvSpPr>
          <p:cNvPr id="29" name="标题 28"/>
          <p:cNvSpPr>
            <a:spLocks noGrp="1"/>
          </p:cNvSpPr>
          <p:nvPr>
            <p:ph type="title"/>
          </p:nvPr>
        </p:nvSpPr>
        <p:spPr>
          <a:xfrm>
            <a:off x="838200" y="113665"/>
            <a:ext cx="10515600" cy="972820"/>
          </a:xfrm>
        </p:spPr>
        <p:txBody>
          <a:bodyPr/>
          <a:p>
            <a:r>
              <a:rPr lang="en-US" altLang="zh-CN"/>
              <a:t>MySQL</a:t>
            </a:r>
            <a:r>
              <a:rPr lang="zh-CN" altLang="en-US"/>
              <a:t>基本结构</a:t>
            </a:r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4037965" y="6052820"/>
            <a:ext cx="33693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rgbClr val="FF0000"/>
                </a:solidFill>
              </a:rPr>
              <a:t>deamon   </a:t>
            </a:r>
            <a:r>
              <a:rPr lang="zh-CN" altLang="en-US" b="1">
                <a:solidFill>
                  <a:srgbClr val="FF0000"/>
                </a:solidFill>
              </a:rPr>
              <a:t>守护进程</a:t>
            </a:r>
            <a:endParaRPr lang="zh-CN" altLang="en-US" b="1">
              <a:solidFill>
                <a:srgbClr val="FF0000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767705" y="382905"/>
            <a:ext cx="26962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MySQL</a:t>
            </a:r>
            <a:r>
              <a:rPr lang="zh-CN" altLang="en-US"/>
              <a:t>数据库管理系统</a:t>
            </a:r>
            <a:endParaRPr lang="zh-CN" alt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mysql</a:t>
            </a:r>
            <a:r>
              <a:rPr lang="zh-CN" altLang="en-US"/>
              <a:t>服务器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771525" y="1604010"/>
            <a:ext cx="529653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mysql</a:t>
            </a:r>
            <a:r>
              <a:rPr lang="zh-CN" altLang="en-US"/>
              <a:t>服务器是以</a:t>
            </a:r>
            <a:r>
              <a:rPr lang="zh-CN" altLang="en-US" b="1">
                <a:solidFill>
                  <a:srgbClr val="FF0000"/>
                </a:solidFill>
              </a:rPr>
              <a:t>守护进程</a:t>
            </a:r>
            <a:r>
              <a:rPr lang="zh-CN" altLang="en-US"/>
              <a:t>的方式运行的，</a:t>
            </a:r>
            <a:r>
              <a:rPr lang="zh-CN" altLang="en-US" b="1">
                <a:solidFill>
                  <a:srgbClr val="FF0000"/>
                </a:solidFill>
              </a:rPr>
              <a:t>没有终端</a:t>
            </a:r>
            <a:endParaRPr lang="zh-CN" altLang="en-US" b="1">
              <a:solidFill>
                <a:srgbClr val="FF0000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904240" y="3787140"/>
            <a:ext cx="347281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mysql</a:t>
            </a:r>
            <a:r>
              <a:rPr lang="zh-CN" altLang="en-US"/>
              <a:t>服务器的默认端口号是</a:t>
            </a:r>
            <a:r>
              <a:rPr lang="en-US" altLang="zh-CN">
                <a:solidFill>
                  <a:srgbClr val="FF0000"/>
                </a:solidFill>
              </a:rPr>
              <a:t>3306</a:t>
            </a:r>
            <a:endParaRPr lang="en-US" altLang="zh-CN">
              <a:solidFill>
                <a:srgbClr val="FF0000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95705" y="4355465"/>
            <a:ext cx="8807450" cy="95567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3310" y="2334260"/>
            <a:ext cx="9032875" cy="42545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0393680" y="2465705"/>
            <a:ext cx="10820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rgbClr val="FF0000"/>
                </a:solidFill>
              </a:rPr>
              <a:t>daemon</a:t>
            </a:r>
            <a:endParaRPr lang="en-US" altLang="zh-CN" b="1">
              <a:solidFill>
                <a:srgbClr val="FF0000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205" y="5669280"/>
            <a:ext cx="9499600" cy="6731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SQL</a:t>
            </a:r>
            <a:r>
              <a:rPr lang="zh-CN" altLang="en-US"/>
              <a:t>（</a:t>
            </a:r>
            <a:r>
              <a:rPr lang="en-US" altLang="zh-CN"/>
              <a:t>Structured Query Language</a:t>
            </a:r>
            <a:r>
              <a:rPr lang="zh-CN" altLang="en-US"/>
              <a:t>）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结构化查询语言</a:t>
            </a:r>
            <a:endParaRPr lang="zh-CN" altLang="en-US"/>
          </a:p>
          <a:p>
            <a:r>
              <a:rPr lang="en-US" altLang="zh-CN">
                <a:solidFill>
                  <a:srgbClr val="FF0000"/>
                </a:solidFill>
              </a:rPr>
              <a:t>DDL</a:t>
            </a:r>
            <a:r>
              <a:rPr lang="zh-CN" altLang="en-US"/>
              <a:t>（数据定义语言）</a:t>
            </a:r>
            <a:endParaRPr lang="zh-CN" altLang="en-US"/>
          </a:p>
          <a:p>
            <a:r>
              <a:rPr lang="en-US" altLang="zh-CN">
                <a:solidFill>
                  <a:srgbClr val="FF0000"/>
                </a:solidFill>
              </a:rPr>
              <a:t>DML</a:t>
            </a:r>
            <a:r>
              <a:rPr lang="zh-CN" altLang="en-US"/>
              <a:t>（数据控制语言）</a:t>
            </a:r>
            <a:endParaRPr lang="zh-CN" altLang="en-US"/>
          </a:p>
          <a:p>
            <a:r>
              <a:rPr lang="en-US" altLang="zh-CN">
                <a:solidFill>
                  <a:srgbClr val="FF0000"/>
                </a:solidFill>
              </a:rPr>
              <a:t>DQL</a:t>
            </a:r>
            <a:r>
              <a:rPr lang="zh-CN" altLang="en-US"/>
              <a:t>（数据查询语言）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838200" y="4318635"/>
            <a:ext cx="534479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b="1">
                <a:solidFill>
                  <a:srgbClr val="FF0000"/>
                </a:solidFill>
              </a:rPr>
              <a:t>SQL</a:t>
            </a:r>
            <a:r>
              <a:rPr lang="zh-CN" altLang="en-US">
                <a:solidFill>
                  <a:srgbClr val="FF0000"/>
                </a:solidFill>
              </a:rPr>
              <a:t>是独立于其他编程语言的，单独用来控制数据的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239520" y="5060315"/>
            <a:ext cx="1631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将</a:t>
            </a:r>
            <a:r>
              <a:rPr lang="zh-CN" altLang="en-US" b="1">
                <a:solidFill>
                  <a:srgbClr val="FF0000"/>
                </a:solidFill>
              </a:rPr>
              <a:t>系统解耦</a:t>
            </a:r>
            <a:endParaRPr lang="zh-CN" altLang="en-US" b="1">
              <a:solidFill>
                <a:srgbClr val="FF0000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567930" y="3820795"/>
            <a:ext cx="3785870" cy="17005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400" b="1">
                <a:solidFill>
                  <a:srgbClr val="FF0000"/>
                </a:solidFill>
              </a:rPr>
              <a:t>MVC</a:t>
            </a:r>
            <a:r>
              <a:rPr lang="zh-CN" altLang="en-US" sz="2400" b="1">
                <a:solidFill>
                  <a:srgbClr val="FF0000"/>
                </a:solidFill>
              </a:rPr>
              <a:t>架构</a:t>
            </a:r>
            <a:endParaRPr lang="zh-CN" altLang="en-US" sz="2400" b="1">
              <a:solidFill>
                <a:srgbClr val="FF0000"/>
              </a:solidFill>
            </a:endParaRPr>
          </a:p>
          <a:p>
            <a:r>
              <a:rPr lang="zh-CN" altLang="en-US"/>
              <a:t>视图层</a:t>
            </a:r>
            <a:endParaRPr lang="zh-CN" altLang="en-US"/>
          </a:p>
          <a:p>
            <a:r>
              <a:rPr lang="zh-CN" altLang="en-US"/>
              <a:t>业务逻辑层</a:t>
            </a:r>
            <a:endParaRPr lang="zh-CN" altLang="en-US"/>
          </a:p>
          <a:p>
            <a:r>
              <a:rPr lang="zh-CN" altLang="en-US"/>
              <a:t>数据持久层：</a:t>
            </a:r>
            <a:r>
              <a:rPr lang="en-US" altLang="zh-CN"/>
              <a:t> </a:t>
            </a:r>
            <a:r>
              <a:rPr lang="zh-CN" altLang="en-US">
                <a:solidFill>
                  <a:srgbClr val="FF0000"/>
                </a:solidFill>
              </a:rPr>
              <a:t>数据库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305810" y="5632450"/>
            <a:ext cx="77482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对于数据的操作</a:t>
            </a:r>
            <a:r>
              <a:rPr lang="zh-CN" altLang="en-US" b="1">
                <a:solidFill>
                  <a:srgbClr val="FF0000"/>
                </a:solidFill>
              </a:rPr>
              <a:t>不希望依赖于某一种编程语言</a:t>
            </a:r>
            <a:r>
              <a:rPr lang="zh-CN" altLang="en-US"/>
              <a:t>，数据是最重要的</a:t>
            </a:r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6819900" y="2146300"/>
            <a:ext cx="36036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在企业中有一个岗位：</a:t>
            </a:r>
            <a:r>
              <a:rPr lang="en-US" altLang="zh-CN" b="1">
                <a:solidFill>
                  <a:srgbClr val="FF0000"/>
                </a:solidFill>
              </a:rPr>
              <a:t>DBA  50W</a:t>
            </a:r>
            <a:endParaRPr lang="en-US" altLang="zh-CN" b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DDL   </a:t>
            </a:r>
            <a:r>
              <a:rPr lang="zh-CN" altLang="en-US" b="1">
                <a:solidFill>
                  <a:srgbClr val="FF0000"/>
                </a:solidFill>
              </a:rPr>
              <a:t>数据定义语言（</a:t>
            </a:r>
            <a:r>
              <a:rPr lang="en-US" altLang="zh-CN" b="1">
                <a:solidFill>
                  <a:srgbClr val="FF0000"/>
                </a:solidFill>
              </a:rPr>
              <a:t>Data Defination Language)</a:t>
            </a:r>
            <a:endParaRPr lang="en-US" altLang="zh-CN" b="1">
              <a:solidFill>
                <a:srgbClr val="FF000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50570" y="1612265"/>
            <a:ext cx="10515600" cy="4351338"/>
          </a:xfrm>
        </p:spPr>
        <p:txBody>
          <a:bodyPr/>
          <a:p>
            <a:r>
              <a:rPr lang="zh-CN" altLang="en-US"/>
              <a:t>查看数据库</a:t>
            </a:r>
            <a:endParaRPr lang="zh-CN" altLang="en-US"/>
          </a:p>
          <a:p>
            <a:endParaRPr lang="zh-CN" altLang="en-US"/>
          </a:p>
          <a:p>
            <a:pPr marL="0" indent="0">
              <a:buNone/>
            </a:pP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8536305" y="1955165"/>
            <a:ext cx="31737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清屏操作</a:t>
            </a:r>
            <a:r>
              <a:rPr lang="en-US" altLang="zh-CN"/>
              <a:t>  </a:t>
            </a:r>
            <a:r>
              <a:rPr lang="en-US" altLang="zh-CN">
                <a:solidFill>
                  <a:srgbClr val="FF0000"/>
                </a:solidFill>
              </a:rPr>
              <a:t>Ctrl + l </a:t>
            </a:r>
            <a:endParaRPr lang="en-US" altLang="zh-CN">
              <a:solidFill>
                <a:srgbClr val="FF0000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22070" y="2468245"/>
            <a:ext cx="5734685" cy="357251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355590" y="3676015"/>
            <a:ext cx="374904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是</a:t>
            </a:r>
            <a:r>
              <a:rPr lang="en-US" altLang="zh-CN">
                <a:solidFill>
                  <a:srgbClr val="FF0000"/>
                </a:solidFill>
              </a:rPr>
              <a:t>MySQL</a:t>
            </a:r>
            <a:r>
              <a:rPr lang="zh-CN" altLang="en-US"/>
              <a:t>自带的四个</a:t>
            </a:r>
            <a:r>
              <a:rPr lang="en-US" altLang="zh-CN"/>
              <a:t>DB</a:t>
            </a:r>
            <a:r>
              <a:rPr lang="zh-CN" altLang="en-US"/>
              <a:t>，一般情况下不需要操作</a:t>
            </a:r>
            <a:endParaRPr lang="zh-CN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7" name="墨迹 6"/>
              <p14:cNvContentPartPr/>
              <p14:nvPr/>
            </p14:nvContentPartPr>
            <p14:xfrm>
              <a:off x="1769745" y="4515485"/>
              <a:ext cx="1589405" cy="5588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3"/>
            </p:blipFill>
            <p:spPr>
              <a:xfrm>
                <a:off x="1769745" y="4515485"/>
                <a:ext cx="1589405" cy="558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8" name="墨迹 7"/>
              <p14:cNvContentPartPr/>
              <p14:nvPr/>
            </p14:nvContentPartPr>
            <p14:xfrm>
              <a:off x="3226435" y="4600575"/>
              <a:ext cx="1146810" cy="24765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5"/>
            </p:blipFill>
            <p:spPr>
              <a:xfrm>
                <a:off x="3226435" y="4600575"/>
                <a:ext cx="1146810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9" name="墨迹 8"/>
              <p14:cNvContentPartPr/>
              <p14:nvPr/>
            </p14:nvContentPartPr>
            <p14:xfrm>
              <a:off x="4100195" y="4694555"/>
              <a:ext cx="370840" cy="255905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7"/>
            </p:blipFill>
            <p:spPr>
              <a:xfrm>
                <a:off x="4100195" y="4694555"/>
                <a:ext cx="370840" cy="2559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10" name="墨迹 9"/>
              <p14:cNvContentPartPr/>
              <p14:nvPr/>
            </p14:nvContentPartPr>
            <p14:xfrm>
              <a:off x="1714500" y="4817745"/>
              <a:ext cx="511810" cy="60325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9"/>
            </p:blipFill>
            <p:spPr>
              <a:xfrm>
                <a:off x="1714500" y="4817745"/>
                <a:ext cx="511810" cy="60325"/>
              </a:xfrm>
              <a:prstGeom prst="rect"/>
            </p:spPr>
          </p:pic>
        </mc:Fallback>
      </mc:AlternateContent>
      <p:sp>
        <p:nvSpPr>
          <p:cNvPr id="11" name="文本框 10"/>
          <p:cNvSpPr txBox="1"/>
          <p:nvPr/>
        </p:nvSpPr>
        <p:spPr>
          <a:xfrm>
            <a:off x="5373370" y="4582160"/>
            <a:ext cx="21983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与性能相关</a:t>
            </a:r>
            <a:endParaRPr lang="zh-CN" altLang="en-US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创建数据库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719455" y="2345690"/>
            <a:ext cx="8040370" cy="191262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93345" y="1506855"/>
            <a:ext cx="4246245" cy="95313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2800">
                <a:sym typeface="+mn-ea"/>
              </a:rPr>
              <a:t>  </a:t>
            </a:r>
            <a:r>
              <a:rPr lang="en-US" altLang="zh-CN" sz="2800">
                <a:solidFill>
                  <a:srgbClr val="FF0000"/>
                </a:solidFill>
                <a:sym typeface="+mn-ea"/>
              </a:rPr>
              <a:t>create </a:t>
            </a:r>
            <a:r>
              <a:rPr lang="en-US" altLang="zh-CN" sz="2800">
                <a:sym typeface="+mn-ea"/>
              </a:rPr>
              <a:t>DATABASE DbName;</a:t>
            </a:r>
            <a:endParaRPr lang="en-US" altLang="zh-CN" sz="2800"/>
          </a:p>
          <a:p>
            <a:endParaRPr lang="zh-CN" altLang="en-US" sz="2800"/>
          </a:p>
        </p:txBody>
      </p:sp>
      <p:cxnSp>
        <p:nvCxnSpPr>
          <p:cNvPr id="3" name="直接箭头连接符 2"/>
          <p:cNvCxnSpPr/>
          <p:nvPr/>
        </p:nvCxnSpPr>
        <p:spPr>
          <a:xfrm flipV="1">
            <a:off x="3900170" y="2040255"/>
            <a:ext cx="697230" cy="38354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4685030" y="1769110"/>
            <a:ext cx="266001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[] </a:t>
            </a:r>
            <a:r>
              <a:rPr lang="zh-CN" altLang="en-US"/>
              <a:t>是可选的，可写可不写</a:t>
            </a:r>
            <a:endParaRPr lang="zh-CN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8" name="墨迹 7"/>
              <p14:cNvContentPartPr/>
              <p14:nvPr/>
            </p14:nvContentPartPr>
            <p14:xfrm>
              <a:off x="3420745" y="2696210"/>
              <a:ext cx="1097915" cy="5334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3"/>
            </p:blipFill>
            <p:spPr>
              <a:xfrm>
                <a:off x="3420745" y="2696210"/>
                <a:ext cx="1097915" cy="533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9" name="墨迹 8"/>
              <p14:cNvContentPartPr/>
              <p14:nvPr/>
            </p14:nvContentPartPr>
            <p14:xfrm>
              <a:off x="1989455" y="3754120"/>
              <a:ext cx="1189990" cy="27305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5"/>
            </p:blipFill>
            <p:spPr>
              <a:xfrm>
                <a:off x="1989455" y="3754120"/>
                <a:ext cx="1189990" cy="273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10" name="墨迹 9"/>
              <p14:cNvContentPartPr/>
              <p14:nvPr/>
            </p14:nvContentPartPr>
            <p14:xfrm>
              <a:off x="1976120" y="4083685"/>
              <a:ext cx="676910" cy="2667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7"/>
            </p:blipFill>
            <p:spPr>
              <a:xfrm>
                <a:off x="1976120" y="4083685"/>
                <a:ext cx="676910" cy="26670"/>
              </a:xfrm>
              <a:prstGeom prst="rect"/>
            </p:spPr>
          </p:pic>
        </mc:Fallback>
      </mc:AlternateContent>
      <p:sp>
        <p:nvSpPr>
          <p:cNvPr id="12" name="文本框 11"/>
          <p:cNvSpPr txBox="1"/>
          <p:nvPr/>
        </p:nvSpPr>
        <p:spPr>
          <a:xfrm>
            <a:off x="408940" y="4723765"/>
            <a:ext cx="611695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SQL</a:t>
            </a:r>
            <a:r>
              <a:rPr lang="zh-CN" altLang="en-US"/>
              <a:t>语句中的</a:t>
            </a:r>
            <a:r>
              <a:rPr lang="zh-CN" altLang="en-US">
                <a:solidFill>
                  <a:srgbClr val="FF0000"/>
                </a:solidFill>
              </a:rPr>
              <a:t>关键字</a:t>
            </a:r>
            <a:r>
              <a:rPr lang="zh-CN" altLang="en-US"/>
              <a:t>都是不区分大小写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数据库名、表名、字段</a:t>
            </a:r>
            <a:r>
              <a:rPr lang="en-US" altLang="zh-CN"/>
              <a:t>(</a:t>
            </a:r>
            <a:r>
              <a:rPr lang="zh-CN" altLang="en-US"/>
              <a:t>列</a:t>
            </a:r>
            <a:r>
              <a:rPr lang="en-US" altLang="zh-CN"/>
              <a:t>)</a:t>
            </a:r>
            <a:r>
              <a:rPr lang="zh-CN" altLang="en-US"/>
              <a:t>名</a:t>
            </a:r>
            <a:r>
              <a:rPr lang="zh-CN" altLang="en-US">
                <a:solidFill>
                  <a:srgbClr val="FF0000"/>
                </a:solidFill>
              </a:rPr>
              <a:t>严格区分大小写</a:t>
            </a:r>
            <a:r>
              <a:rPr lang="zh-CN" altLang="en-US"/>
              <a:t>的</a:t>
            </a:r>
            <a:endParaRPr lang="en-US" altLang="zh-CN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49640" y="3907155"/>
            <a:ext cx="3609975" cy="286702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Why</a:t>
            </a:r>
            <a:r>
              <a:rPr lang="zh-CN" altLang="en-US"/>
              <a:t>数据库？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没有数据库时，可以写入到</a:t>
            </a:r>
            <a:endParaRPr lang="zh-CN" altLang="en-US"/>
          </a:p>
          <a:p>
            <a:pPr lvl="1"/>
            <a:r>
              <a:rPr lang="zh-CN" altLang="en-US"/>
              <a:t>数据结构（数组、链表、</a:t>
            </a:r>
            <a:r>
              <a:rPr lang="en-US" altLang="zh-CN"/>
              <a:t>HashTble</a:t>
            </a:r>
            <a:r>
              <a:rPr lang="zh-CN" altLang="en-US"/>
              <a:t>等等</a:t>
            </a:r>
            <a:r>
              <a:rPr lang="en-US" altLang="zh-CN"/>
              <a:t> ---- </a:t>
            </a:r>
            <a:r>
              <a:rPr lang="zh-CN" altLang="en-US">
                <a:solidFill>
                  <a:srgbClr val="FF0000"/>
                </a:solidFill>
              </a:rPr>
              <a:t>存放在内存之中</a:t>
            </a:r>
            <a:r>
              <a:rPr lang="en-US" altLang="zh-CN">
                <a:solidFill>
                  <a:srgbClr val="FF0000"/>
                </a:solidFill>
              </a:rPr>
              <a:t>, </a:t>
            </a:r>
            <a:r>
              <a:rPr lang="zh-CN" altLang="en-US">
                <a:solidFill>
                  <a:srgbClr val="FF0000"/>
                </a:solidFill>
              </a:rPr>
              <a:t>易失性</a:t>
            </a:r>
            <a:r>
              <a:rPr lang="zh-CN" altLang="en-US"/>
              <a:t>）</a:t>
            </a:r>
            <a:endParaRPr lang="zh-CN" altLang="en-US"/>
          </a:p>
          <a:p>
            <a:pPr lvl="1"/>
            <a:r>
              <a:rPr lang="zh-CN" altLang="en-US"/>
              <a:t>文件（</a:t>
            </a:r>
            <a:r>
              <a:rPr lang="zh-CN" altLang="en-US">
                <a:solidFill>
                  <a:srgbClr val="FF0000"/>
                </a:solidFill>
              </a:rPr>
              <a:t>存储在磁盘之中</a:t>
            </a:r>
            <a:r>
              <a:rPr lang="en-US" altLang="zh-CN">
                <a:solidFill>
                  <a:srgbClr val="FF0000"/>
                </a:solidFill>
              </a:rPr>
              <a:t> -- </a:t>
            </a:r>
            <a:r>
              <a:rPr lang="zh-CN" altLang="en-US">
                <a:solidFill>
                  <a:srgbClr val="FF0000"/>
                </a:solidFill>
              </a:rPr>
              <a:t>持久化</a:t>
            </a:r>
            <a:r>
              <a:rPr lang="zh-CN" altLang="en-US"/>
              <a:t>）</a:t>
            </a:r>
            <a:r>
              <a:rPr lang="en-US" altLang="zh-CN"/>
              <a:t>----  </a:t>
            </a:r>
            <a:r>
              <a:rPr lang="zh-CN" altLang="en-US" b="1">
                <a:solidFill>
                  <a:srgbClr val="FF0000"/>
                </a:solidFill>
              </a:rPr>
              <a:t>检索</a:t>
            </a:r>
            <a:r>
              <a:rPr lang="zh-CN" altLang="en-US"/>
              <a:t>时并不高效、不方便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有了数据库之后，在数据的组织方面会更加的方便，</a:t>
            </a:r>
            <a:r>
              <a:rPr lang="zh-CN" altLang="en-US" b="1">
                <a:solidFill>
                  <a:srgbClr val="FF0000"/>
                </a:solidFill>
              </a:rPr>
              <a:t>易于维护</a:t>
            </a:r>
            <a:endParaRPr lang="zh-CN" altLang="en-US" b="1">
              <a:solidFill>
                <a:srgbClr val="FF0000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20090" y="4424045"/>
            <a:ext cx="3808095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typedef struct</a:t>
            </a:r>
            <a:r>
              <a:rPr lang="en-US" altLang="zh-CN">
                <a:solidFill>
                  <a:srgbClr val="FF0000"/>
                </a:solidFill>
              </a:rPr>
              <a:t> student_s </a:t>
            </a:r>
            <a:r>
              <a:rPr lang="en-US" altLang="zh-CN"/>
              <a:t>{</a:t>
            </a:r>
            <a:endParaRPr lang="en-US" altLang="zh-CN"/>
          </a:p>
          <a:p>
            <a:pPr indent="457200"/>
            <a:r>
              <a:rPr lang="en-US" altLang="zh-CN"/>
              <a:t>int id;</a:t>
            </a:r>
            <a:endParaRPr lang="en-US" altLang="zh-CN"/>
          </a:p>
          <a:p>
            <a:pPr indent="457200"/>
            <a:r>
              <a:rPr lang="en-US" altLang="zh-CN"/>
              <a:t>char name[20];</a:t>
            </a:r>
            <a:endParaRPr lang="en-US" altLang="zh-CN"/>
          </a:p>
          <a:p>
            <a:pPr indent="457200"/>
            <a:r>
              <a:rPr lang="en-US" altLang="zh-CN"/>
              <a:t>int age;</a:t>
            </a:r>
            <a:endParaRPr lang="en-US" altLang="zh-CN"/>
          </a:p>
          <a:p>
            <a:pPr indent="457200"/>
            <a:r>
              <a:rPr lang="en-US" altLang="zh-CN"/>
              <a:t>int chinese;</a:t>
            </a:r>
            <a:endParaRPr lang="en-US" altLang="zh-CN"/>
          </a:p>
          <a:p>
            <a:pPr indent="457200"/>
            <a:r>
              <a:rPr lang="en-US" altLang="zh-CN"/>
              <a:t>int math;</a:t>
            </a:r>
            <a:endParaRPr lang="en-US" altLang="zh-CN"/>
          </a:p>
          <a:p>
            <a:r>
              <a:rPr lang="en-US" altLang="zh-CN"/>
              <a:t>};</a:t>
            </a:r>
            <a:endParaRPr lang="en-US" altLang="zh-CN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查看数据库的字符集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1049020" y="1407160"/>
            <a:ext cx="593280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在数据库创建语句的前面加上</a:t>
            </a:r>
            <a:r>
              <a:rPr lang="en-US" altLang="zh-CN"/>
              <a:t>show</a:t>
            </a:r>
            <a:r>
              <a:rPr lang="zh-CN" altLang="en-US"/>
              <a:t>关键字，就可以看到了</a:t>
            </a:r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49020" y="1803400"/>
            <a:ext cx="9138920" cy="195008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020" y="3866515"/>
            <a:ext cx="7277100" cy="22034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55" y="6121400"/>
            <a:ext cx="7038975" cy="4572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olidFill>
                  <a:srgbClr val="FF0000"/>
                </a:solidFill>
              </a:rPr>
              <a:t>Emoji</a:t>
            </a:r>
            <a:r>
              <a:rPr lang="zh-CN" altLang="en-US"/>
              <a:t>表情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6120" y="1762125"/>
            <a:ext cx="11034395" cy="242506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6" name="墨迹 5"/>
              <p14:cNvContentPartPr/>
              <p14:nvPr/>
            </p14:nvContentPartPr>
            <p14:xfrm>
              <a:off x="3275965" y="3663315"/>
              <a:ext cx="878205" cy="51181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3"/>
            </p:blipFill>
            <p:spPr>
              <a:xfrm>
                <a:off x="3275965" y="3663315"/>
                <a:ext cx="878205" cy="511810"/>
              </a:xfrm>
              <a:prstGeom prst="rect"/>
            </p:spPr>
          </p:pic>
        </mc:Fallback>
      </mc:AlternateContent>
      <p:sp>
        <p:nvSpPr>
          <p:cNvPr id="7" name="文本框 6"/>
          <p:cNvSpPr txBox="1"/>
          <p:nvPr/>
        </p:nvSpPr>
        <p:spPr>
          <a:xfrm>
            <a:off x="1013460" y="4838700"/>
            <a:ext cx="87109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中文一般情况下，用</a:t>
            </a:r>
            <a:r>
              <a:rPr lang="en-US" altLang="zh-CN"/>
              <a:t>UTF8</a:t>
            </a:r>
            <a:r>
              <a:rPr lang="zh-CN" altLang="en-US"/>
              <a:t>的</a:t>
            </a:r>
            <a:r>
              <a:rPr lang="en-US" altLang="zh-CN"/>
              <a:t>3</a:t>
            </a:r>
            <a:r>
              <a:rPr lang="zh-CN" altLang="en-US"/>
              <a:t>个字节来表示，</a:t>
            </a:r>
            <a:r>
              <a:rPr lang="en-US" altLang="zh-CN">
                <a:solidFill>
                  <a:srgbClr val="FF0000"/>
                </a:solidFill>
              </a:rPr>
              <a:t>MySQL5.7</a:t>
            </a:r>
            <a:r>
              <a:rPr lang="zh-CN" altLang="en-US">
                <a:solidFill>
                  <a:srgbClr val="FF0000"/>
                </a:solidFill>
              </a:rPr>
              <a:t>的版本无法存储</a:t>
            </a:r>
            <a:r>
              <a:rPr lang="en-US" altLang="zh-CN">
                <a:solidFill>
                  <a:srgbClr val="FF0000"/>
                </a:solidFill>
              </a:rPr>
              <a:t>Emoji</a:t>
            </a:r>
            <a:r>
              <a:rPr lang="zh-CN" altLang="en-US">
                <a:solidFill>
                  <a:srgbClr val="FF0000"/>
                </a:solidFill>
              </a:rPr>
              <a:t>表情</a:t>
            </a:r>
            <a:endParaRPr lang="zh-CN" altLang="en-US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字符校对集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19275"/>
            <a:ext cx="10515600" cy="4351338"/>
          </a:xfrm>
        </p:spPr>
        <p:txBody>
          <a:bodyPr/>
          <a:p>
            <a:r>
              <a:rPr lang="en-US" altLang="zh-CN"/>
              <a:t>show character set;  //</a:t>
            </a:r>
            <a:r>
              <a:rPr lang="zh-CN" altLang="en-US"/>
              <a:t>查看数据库支持的字符集</a:t>
            </a:r>
            <a:endParaRPr lang="en-US" altLang="zh-CN"/>
          </a:p>
          <a:p>
            <a:r>
              <a:rPr lang="en-US" altLang="zh-CN"/>
              <a:t>show collation; 	     // </a:t>
            </a:r>
            <a:r>
              <a:rPr lang="zh-CN" altLang="en-US"/>
              <a:t>查看相应字符集的校对规则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056640" y="3112770"/>
            <a:ext cx="44170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大写字母</a:t>
            </a:r>
            <a:r>
              <a:rPr lang="en-US" altLang="zh-CN"/>
              <a:t>    </a:t>
            </a:r>
            <a:r>
              <a:rPr lang="zh-CN" altLang="en-US"/>
              <a:t>小写字母</a:t>
            </a:r>
            <a:r>
              <a:rPr lang="en-US" altLang="zh-CN"/>
              <a:t>     A   a  </a:t>
            </a:r>
            <a:endParaRPr lang="en-US" altLang="zh-CN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字符校对集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1824990"/>
            <a:ext cx="8890000" cy="19399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835" y="4041140"/>
            <a:ext cx="8721725" cy="2571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575" y="4673600"/>
            <a:ext cx="8731250" cy="19367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7731125" y="5100955"/>
            <a:ext cx="339534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>
                <a:solidFill>
                  <a:srgbClr val="FF0000"/>
                </a:solidFill>
              </a:rPr>
              <a:t>utf8mb4_0900_ai_ci</a:t>
            </a:r>
            <a:r>
              <a:rPr lang="en-US" altLang="zh-CN"/>
              <a:t>   </a:t>
            </a:r>
            <a:r>
              <a:rPr lang="zh-CN" altLang="en-US"/>
              <a:t>忽略大小写</a:t>
            </a:r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7665720" y="5775960"/>
            <a:ext cx="372046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utf8mb4_0900_bin  </a:t>
            </a:r>
            <a:r>
              <a:rPr lang="zh-CN" altLang="en-US">
                <a:solidFill>
                  <a:srgbClr val="FF0000"/>
                </a:solidFill>
              </a:rPr>
              <a:t>不会忽略大小写</a:t>
            </a:r>
            <a:r>
              <a:rPr lang="en-US" altLang="zh-CN">
                <a:solidFill>
                  <a:srgbClr val="FF0000"/>
                </a:solidFill>
              </a:rPr>
              <a:t> </a:t>
            </a:r>
            <a:endParaRPr lang="en-US" altLang="zh-CN">
              <a:solidFill>
                <a:srgbClr val="FF0000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166360" y="5775960"/>
            <a:ext cx="21513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case insensitive</a:t>
            </a:r>
            <a:endParaRPr lang="en-US" altLang="zh-CN">
              <a:solidFill>
                <a:srgbClr val="FF0000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194935" y="5219700"/>
            <a:ext cx="23933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ai   accent insensitive</a:t>
            </a:r>
            <a:endParaRPr lang="en-US" altLang="zh-CN">
              <a:solidFill>
                <a:srgbClr val="FF0000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0197465" y="3847465"/>
            <a:ext cx="155511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abc</a:t>
            </a:r>
            <a:endParaRPr lang="en-US" altLang="zh-CN"/>
          </a:p>
          <a:p>
            <a:r>
              <a:rPr lang="en-US" altLang="zh-CN"/>
              <a:t>ABC</a:t>
            </a:r>
            <a:endParaRPr lang="en-US" altLang="zh-CN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修改数据库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 b="1">
                <a:solidFill>
                  <a:srgbClr val="FF0000"/>
                </a:solidFill>
              </a:rPr>
              <a:t>Alter </a:t>
            </a:r>
            <a:r>
              <a:rPr lang="en-US" altLang="zh-CN"/>
              <a:t>DATABASE DbName default character set </a:t>
            </a:r>
            <a:r>
              <a:rPr lang="en-US" altLang="zh-CN">
                <a:solidFill>
                  <a:srgbClr val="FF0000"/>
                </a:solidFill>
              </a:rPr>
              <a:t>CharacterSetName</a:t>
            </a:r>
            <a:r>
              <a:rPr lang="en-US" altLang="zh-CN"/>
              <a:t>;</a:t>
            </a:r>
            <a:endParaRPr lang="en-US" altLang="zh-CN"/>
          </a:p>
        </p:txBody>
      </p:sp>
      <p:sp>
        <p:nvSpPr>
          <p:cNvPr id="4" name="文本框 3"/>
          <p:cNvSpPr txBox="1"/>
          <p:nvPr/>
        </p:nvSpPr>
        <p:spPr>
          <a:xfrm>
            <a:off x="1129030" y="2555240"/>
            <a:ext cx="68408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只能修改数据库的</a:t>
            </a:r>
            <a:r>
              <a:rPr lang="zh-CN" altLang="en-US">
                <a:solidFill>
                  <a:srgbClr val="FF0000"/>
                </a:solidFill>
              </a:rPr>
              <a:t>默认字符集</a:t>
            </a:r>
            <a:r>
              <a:rPr lang="zh-CN" altLang="en-US"/>
              <a:t>和</a:t>
            </a:r>
            <a:r>
              <a:rPr lang="zh-CN" altLang="en-US">
                <a:solidFill>
                  <a:srgbClr val="FF0000"/>
                </a:solidFill>
              </a:rPr>
              <a:t>校对集</a:t>
            </a:r>
            <a:r>
              <a:rPr lang="en-US" altLang="zh-CN">
                <a:solidFill>
                  <a:srgbClr val="FF0000"/>
                </a:solidFill>
              </a:rPr>
              <a:t>(</a:t>
            </a:r>
            <a:r>
              <a:rPr lang="zh-CN" altLang="en-US">
                <a:solidFill>
                  <a:srgbClr val="FF0000"/>
                </a:solidFill>
              </a:rPr>
              <a:t>排序方式</a:t>
            </a:r>
            <a:r>
              <a:rPr lang="en-US" altLang="zh-CN">
                <a:solidFill>
                  <a:srgbClr val="FF0000"/>
                </a:solidFill>
              </a:rPr>
              <a:t>)</a:t>
            </a:r>
            <a:endParaRPr lang="en-US" altLang="zh-CN">
              <a:solidFill>
                <a:srgbClr val="FF0000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129030" y="3279140"/>
            <a:ext cx="45453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语法层面，</a:t>
            </a:r>
            <a:r>
              <a:rPr lang="zh-CN" altLang="en-US">
                <a:solidFill>
                  <a:srgbClr val="FF0000"/>
                </a:solidFill>
              </a:rPr>
              <a:t>不能直接修改数据库的名字</a:t>
            </a:r>
            <a:endParaRPr lang="zh-CN" altLang="en-US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数据库操作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zh-CN" altLang="en-US"/>
              <a:t>删除数据库</a:t>
            </a:r>
            <a:endParaRPr lang="zh-CN" altLang="en-US"/>
          </a:p>
          <a:p>
            <a:pPr lvl="1"/>
            <a:r>
              <a:rPr lang="en-US" altLang="zh-CN">
                <a:solidFill>
                  <a:srgbClr val="FF0000"/>
                </a:solidFill>
              </a:rPr>
              <a:t>drop DATABASE </a:t>
            </a:r>
            <a:r>
              <a:rPr lang="en-US" altLang="zh-CN"/>
              <a:t>DbName;</a:t>
            </a:r>
            <a:endParaRPr lang="en-US" altLang="zh-CN"/>
          </a:p>
          <a:p>
            <a:pPr marL="0" lvl="0" indent="0">
              <a:buNone/>
            </a:pPr>
            <a:r>
              <a:rPr lang="en-US" altLang="zh-CN"/>
              <a:t>   </a:t>
            </a:r>
            <a:endParaRPr lang="en-US" altLang="zh-CN"/>
          </a:p>
        </p:txBody>
      </p:sp>
      <p:sp>
        <p:nvSpPr>
          <p:cNvPr id="5" name="文本框 4"/>
          <p:cNvSpPr txBox="1"/>
          <p:nvPr/>
        </p:nvSpPr>
        <p:spPr>
          <a:xfrm>
            <a:off x="778510" y="3101975"/>
            <a:ext cx="4880610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在命令行之下：</a:t>
            </a:r>
            <a:endParaRPr lang="zh-CN" altLang="en-US">
              <a:solidFill>
                <a:srgbClr val="FF0000"/>
              </a:solidFill>
            </a:endParaRPr>
          </a:p>
          <a:p>
            <a:r>
              <a:rPr lang="zh-CN" altLang="en-US"/>
              <a:t>在执行</a:t>
            </a:r>
            <a:r>
              <a:rPr lang="en-US" altLang="zh-CN"/>
              <a:t>SQL</a:t>
            </a:r>
            <a:r>
              <a:rPr lang="zh-CN" altLang="en-US"/>
              <a:t>语句时，一行结束是以分号结束的；</a:t>
            </a:r>
            <a:endParaRPr lang="zh-CN" altLang="en-US"/>
          </a:p>
          <a:p>
            <a:r>
              <a:rPr lang="zh-CN" altLang="en-US"/>
              <a:t>如果没有打分号，不会执行该语句</a:t>
            </a:r>
            <a:r>
              <a:rPr lang="en-US" altLang="zh-CN"/>
              <a:t>,</a:t>
            </a:r>
            <a:r>
              <a:rPr lang="zh-CN" altLang="en-US"/>
              <a:t>表示</a:t>
            </a:r>
            <a:endParaRPr lang="zh-CN" altLang="en-US"/>
          </a:p>
          <a:p>
            <a:r>
              <a:rPr lang="zh-CN" altLang="en-US"/>
              <a:t>该语句还没有输入完毕，会继续等待输入</a:t>
            </a:r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36995" y="1851025"/>
            <a:ext cx="4283075" cy="3451225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en-US" altLang="zh-CN">
                <a:solidFill>
                  <a:srgbClr val="FF0000"/>
                </a:solidFill>
              </a:rPr>
              <a:t>use</a:t>
            </a:r>
            <a:r>
              <a:rPr lang="en-US" altLang="zh-CN"/>
              <a:t>  DbName;</a:t>
            </a:r>
            <a:endParaRPr lang="en-US" altLang="zh-CN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使用数据库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33525" y="2753360"/>
            <a:ext cx="5170805" cy="126873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4" name="墨迹 3"/>
              <p14:cNvContentPartPr/>
              <p14:nvPr/>
            </p14:nvContentPartPr>
            <p14:xfrm>
              <a:off x="1845310" y="3663315"/>
              <a:ext cx="2424430" cy="86360"/>
            </p14:xfrm>
          </p:contentPart>
        </mc:Choice>
        <mc:Fallback xmlns="">
          <p:pic>
            <p:nvPicPr>
              <p:cNvPr id="4" name="墨迹 3"/>
            </p:nvPicPr>
            <p:blipFill>
              <a:blip r:embed="rId3"/>
            </p:blipFill>
            <p:spPr>
              <a:xfrm>
                <a:off x="1845310" y="3663315"/>
                <a:ext cx="2424430" cy="86360"/>
              </a:xfrm>
              <a:prstGeom prst="rect"/>
            </p:spPr>
          </p:pic>
        </mc:Fallback>
      </mc:AlternateContent>
      <p:sp>
        <p:nvSpPr>
          <p:cNvPr id="5" name="文本框 4"/>
          <p:cNvSpPr txBox="1"/>
          <p:nvPr/>
        </p:nvSpPr>
        <p:spPr>
          <a:xfrm>
            <a:off x="2129790" y="4246245"/>
            <a:ext cx="31184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还没有添加</a:t>
            </a:r>
            <a:r>
              <a:rPr lang="zh-CN" altLang="en-US">
                <a:solidFill>
                  <a:srgbClr val="FF0000"/>
                </a:solidFill>
              </a:rPr>
              <a:t>表</a:t>
            </a:r>
            <a:endParaRPr lang="zh-CN" altLang="en-US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MySQL</a:t>
            </a:r>
            <a:r>
              <a:rPr lang="zh-CN" altLang="en-US"/>
              <a:t>数据类型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129665" y="1849755"/>
            <a:ext cx="8538210" cy="3834765"/>
          </a:xfrm>
          <a:prstGeom prst="rect">
            <a:avLst/>
          </a:prstGeom>
        </p:spPr>
      </p:pic>
      <p:sp>
        <p:nvSpPr>
          <p:cNvPr id="5" name="任意多边形 4"/>
          <p:cNvSpPr/>
          <p:nvPr/>
        </p:nvSpPr>
        <p:spPr>
          <a:xfrm>
            <a:off x="2398395" y="3943350"/>
            <a:ext cx="1242060" cy="478790"/>
          </a:xfrm>
          <a:custGeom>
            <a:avLst/>
            <a:gdLst>
              <a:gd name="connisteX0" fmla="*/ 995606 w 1241986"/>
              <a:gd name="connsiteY0" fmla="*/ 119580 h 478849"/>
              <a:gd name="connisteX1" fmla="*/ 914326 w 1241986"/>
              <a:gd name="connsiteY1" fmla="*/ 56715 h 478849"/>
              <a:gd name="connisteX2" fmla="*/ 832411 w 1241986"/>
              <a:gd name="connsiteY2" fmla="*/ 37665 h 478849"/>
              <a:gd name="connisteX3" fmla="*/ 744781 w 1241986"/>
              <a:gd name="connsiteY3" fmla="*/ 31950 h 478849"/>
              <a:gd name="connisteX4" fmla="*/ 662866 w 1241986"/>
              <a:gd name="connsiteY4" fmla="*/ 12900 h 478849"/>
              <a:gd name="connisteX5" fmla="*/ 587301 w 1241986"/>
              <a:gd name="connsiteY5" fmla="*/ 12900 h 478849"/>
              <a:gd name="connisteX6" fmla="*/ 518086 w 1241986"/>
              <a:gd name="connsiteY6" fmla="*/ 12900 h 478849"/>
              <a:gd name="connisteX7" fmla="*/ 436806 w 1241986"/>
              <a:gd name="connsiteY7" fmla="*/ 12900 h 478849"/>
              <a:gd name="connisteX8" fmla="*/ 361241 w 1241986"/>
              <a:gd name="connsiteY8" fmla="*/ 200 h 478849"/>
              <a:gd name="connisteX9" fmla="*/ 273611 w 1241986"/>
              <a:gd name="connsiteY9" fmla="*/ 6550 h 478849"/>
              <a:gd name="connisteX10" fmla="*/ 204396 w 1241986"/>
              <a:gd name="connsiteY10" fmla="*/ 12900 h 478849"/>
              <a:gd name="connisteX11" fmla="*/ 135181 w 1241986"/>
              <a:gd name="connsiteY11" fmla="*/ 31950 h 478849"/>
              <a:gd name="connisteX12" fmla="*/ 65966 w 1241986"/>
              <a:gd name="connsiteY12" fmla="*/ 94180 h 478849"/>
              <a:gd name="connisteX13" fmla="*/ 9451 w 1241986"/>
              <a:gd name="connsiteY13" fmla="*/ 163395 h 478849"/>
              <a:gd name="connisteX14" fmla="*/ 3101 w 1241986"/>
              <a:gd name="connsiteY14" fmla="*/ 238960 h 478849"/>
              <a:gd name="connisteX15" fmla="*/ 28501 w 1241986"/>
              <a:gd name="connsiteY15" fmla="*/ 308175 h 478849"/>
              <a:gd name="connisteX16" fmla="*/ 122481 w 1241986"/>
              <a:gd name="connsiteY16" fmla="*/ 371040 h 478849"/>
              <a:gd name="connisteX17" fmla="*/ 191696 w 1241986"/>
              <a:gd name="connsiteY17" fmla="*/ 408505 h 478849"/>
              <a:gd name="connisteX18" fmla="*/ 267261 w 1241986"/>
              <a:gd name="connsiteY18" fmla="*/ 421205 h 478849"/>
              <a:gd name="connisteX19" fmla="*/ 348541 w 1241986"/>
              <a:gd name="connsiteY19" fmla="*/ 433270 h 478849"/>
              <a:gd name="connisteX20" fmla="*/ 417756 w 1241986"/>
              <a:gd name="connsiteY20" fmla="*/ 452320 h 478849"/>
              <a:gd name="connisteX21" fmla="*/ 499671 w 1241986"/>
              <a:gd name="connsiteY21" fmla="*/ 458670 h 478849"/>
              <a:gd name="connisteX22" fmla="*/ 568886 w 1241986"/>
              <a:gd name="connsiteY22" fmla="*/ 458670 h 478849"/>
              <a:gd name="connisteX23" fmla="*/ 662866 w 1241986"/>
              <a:gd name="connsiteY23" fmla="*/ 465020 h 478849"/>
              <a:gd name="connisteX24" fmla="*/ 732081 w 1241986"/>
              <a:gd name="connsiteY24" fmla="*/ 477720 h 478849"/>
              <a:gd name="connisteX25" fmla="*/ 801296 w 1241986"/>
              <a:gd name="connsiteY25" fmla="*/ 477720 h 478849"/>
              <a:gd name="connisteX26" fmla="*/ 882576 w 1241986"/>
              <a:gd name="connsiteY26" fmla="*/ 477720 h 478849"/>
              <a:gd name="connisteX27" fmla="*/ 970841 w 1241986"/>
              <a:gd name="connsiteY27" fmla="*/ 477720 h 478849"/>
              <a:gd name="connisteX28" fmla="*/ 1039421 w 1241986"/>
              <a:gd name="connsiteY28" fmla="*/ 477720 h 478849"/>
              <a:gd name="connisteX29" fmla="*/ 1114986 w 1241986"/>
              <a:gd name="connsiteY29" fmla="*/ 465020 h 478849"/>
              <a:gd name="connisteX30" fmla="*/ 1184201 w 1241986"/>
              <a:gd name="connsiteY30" fmla="*/ 458670 h 478849"/>
              <a:gd name="connisteX31" fmla="*/ 1234366 w 1241986"/>
              <a:gd name="connsiteY31" fmla="*/ 383105 h 478849"/>
              <a:gd name="connisteX32" fmla="*/ 1234366 w 1241986"/>
              <a:gd name="connsiteY32" fmla="*/ 308175 h 478849"/>
              <a:gd name="connisteX33" fmla="*/ 1184201 w 1241986"/>
              <a:gd name="connsiteY33" fmla="*/ 238960 h 478849"/>
              <a:gd name="connisteX34" fmla="*/ 1102286 w 1241986"/>
              <a:gd name="connsiteY34" fmla="*/ 195145 h 478849"/>
              <a:gd name="connisteX35" fmla="*/ 1027356 w 1241986"/>
              <a:gd name="connsiteY35" fmla="*/ 169745 h 478849"/>
              <a:gd name="connisteX36" fmla="*/ 958141 w 1241986"/>
              <a:gd name="connsiteY36" fmla="*/ 150695 h 478849"/>
              <a:gd name="connisteX37" fmla="*/ 888926 w 1241986"/>
              <a:gd name="connsiteY37" fmla="*/ 144980 h 478849"/>
              <a:gd name="connisteX38" fmla="*/ 920041 w 1241986"/>
              <a:gd name="connsiteY38" fmla="*/ 75765 h 478849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  <a:cxn ang="0">
                <a:pos x="connisteX18" y="connsiteY18"/>
              </a:cxn>
              <a:cxn ang="0">
                <a:pos x="connisteX19" y="connsiteY19"/>
              </a:cxn>
              <a:cxn ang="0">
                <a:pos x="connisteX20" y="connsiteY20"/>
              </a:cxn>
              <a:cxn ang="0">
                <a:pos x="connisteX21" y="connsiteY21"/>
              </a:cxn>
              <a:cxn ang="0">
                <a:pos x="connisteX22" y="connsiteY22"/>
              </a:cxn>
              <a:cxn ang="0">
                <a:pos x="connisteX23" y="connsiteY23"/>
              </a:cxn>
              <a:cxn ang="0">
                <a:pos x="connisteX24" y="connsiteY24"/>
              </a:cxn>
              <a:cxn ang="0">
                <a:pos x="connisteX25" y="connsiteY25"/>
              </a:cxn>
              <a:cxn ang="0">
                <a:pos x="connisteX26" y="connsiteY26"/>
              </a:cxn>
              <a:cxn ang="0">
                <a:pos x="connisteX27" y="connsiteY27"/>
              </a:cxn>
              <a:cxn ang="0">
                <a:pos x="connisteX28" y="connsiteY28"/>
              </a:cxn>
              <a:cxn ang="0">
                <a:pos x="connisteX29" y="connsiteY29"/>
              </a:cxn>
              <a:cxn ang="0">
                <a:pos x="connisteX30" y="connsiteY30"/>
              </a:cxn>
              <a:cxn ang="0">
                <a:pos x="connisteX31" y="connsiteY31"/>
              </a:cxn>
              <a:cxn ang="0">
                <a:pos x="connisteX32" y="connsiteY32"/>
              </a:cxn>
              <a:cxn ang="0">
                <a:pos x="connisteX33" y="connsiteY33"/>
              </a:cxn>
              <a:cxn ang="0">
                <a:pos x="connisteX34" y="connsiteY34"/>
              </a:cxn>
              <a:cxn ang="0">
                <a:pos x="connisteX35" y="connsiteY35"/>
              </a:cxn>
              <a:cxn ang="0">
                <a:pos x="connisteX36" y="connsiteY36"/>
              </a:cxn>
              <a:cxn ang="0">
                <a:pos x="connisteX37" y="connsiteY37"/>
              </a:cxn>
              <a:cxn ang="0">
                <a:pos x="connisteX38" y="connsiteY38"/>
              </a:cxn>
            </a:cxnLst>
            <a:rect l="l" t="t" r="r" b="b"/>
            <a:pathLst>
              <a:path w="1241987" h="478849">
                <a:moveTo>
                  <a:pt x="995607" y="119580"/>
                </a:moveTo>
                <a:cubicBezTo>
                  <a:pt x="981002" y="107515"/>
                  <a:pt x="946712" y="73225"/>
                  <a:pt x="914327" y="56715"/>
                </a:cubicBezTo>
                <a:cubicBezTo>
                  <a:pt x="881942" y="40205"/>
                  <a:pt x="866067" y="42745"/>
                  <a:pt x="832412" y="37665"/>
                </a:cubicBezTo>
                <a:cubicBezTo>
                  <a:pt x="798757" y="32585"/>
                  <a:pt x="778437" y="37030"/>
                  <a:pt x="744782" y="31950"/>
                </a:cubicBezTo>
                <a:cubicBezTo>
                  <a:pt x="711127" y="26870"/>
                  <a:pt x="694617" y="16710"/>
                  <a:pt x="662867" y="12900"/>
                </a:cubicBezTo>
                <a:cubicBezTo>
                  <a:pt x="631117" y="9090"/>
                  <a:pt x="616512" y="12900"/>
                  <a:pt x="587302" y="12900"/>
                </a:cubicBezTo>
                <a:cubicBezTo>
                  <a:pt x="558092" y="12900"/>
                  <a:pt x="547932" y="12900"/>
                  <a:pt x="518087" y="12900"/>
                </a:cubicBezTo>
                <a:cubicBezTo>
                  <a:pt x="488242" y="12900"/>
                  <a:pt x="467922" y="15440"/>
                  <a:pt x="436807" y="12900"/>
                </a:cubicBezTo>
                <a:cubicBezTo>
                  <a:pt x="405692" y="10360"/>
                  <a:pt x="393627" y="1470"/>
                  <a:pt x="361242" y="200"/>
                </a:cubicBezTo>
                <a:cubicBezTo>
                  <a:pt x="328857" y="-1070"/>
                  <a:pt x="304727" y="4010"/>
                  <a:pt x="273612" y="6550"/>
                </a:cubicBezTo>
                <a:cubicBezTo>
                  <a:pt x="242497" y="9090"/>
                  <a:pt x="232337" y="7820"/>
                  <a:pt x="204397" y="12900"/>
                </a:cubicBezTo>
                <a:cubicBezTo>
                  <a:pt x="176457" y="17980"/>
                  <a:pt x="163122" y="15440"/>
                  <a:pt x="135182" y="31950"/>
                </a:cubicBezTo>
                <a:cubicBezTo>
                  <a:pt x="107242" y="48460"/>
                  <a:pt x="91367" y="68145"/>
                  <a:pt x="65967" y="94180"/>
                </a:cubicBezTo>
                <a:cubicBezTo>
                  <a:pt x="40567" y="120215"/>
                  <a:pt x="22152" y="134185"/>
                  <a:pt x="9452" y="163395"/>
                </a:cubicBezTo>
                <a:cubicBezTo>
                  <a:pt x="-3248" y="192605"/>
                  <a:pt x="-708" y="209750"/>
                  <a:pt x="3102" y="238960"/>
                </a:cubicBezTo>
                <a:cubicBezTo>
                  <a:pt x="6912" y="268170"/>
                  <a:pt x="4372" y="281505"/>
                  <a:pt x="28502" y="308175"/>
                </a:cubicBezTo>
                <a:cubicBezTo>
                  <a:pt x="52632" y="334845"/>
                  <a:pt x="90097" y="350720"/>
                  <a:pt x="122482" y="371040"/>
                </a:cubicBezTo>
                <a:cubicBezTo>
                  <a:pt x="154867" y="391360"/>
                  <a:pt x="162487" y="398345"/>
                  <a:pt x="191697" y="408505"/>
                </a:cubicBezTo>
                <a:cubicBezTo>
                  <a:pt x="220907" y="418665"/>
                  <a:pt x="236147" y="416125"/>
                  <a:pt x="267262" y="421205"/>
                </a:cubicBezTo>
                <a:cubicBezTo>
                  <a:pt x="298377" y="426285"/>
                  <a:pt x="318697" y="426920"/>
                  <a:pt x="348542" y="433270"/>
                </a:cubicBezTo>
                <a:cubicBezTo>
                  <a:pt x="378387" y="439620"/>
                  <a:pt x="387277" y="447240"/>
                  <a:pt x="417757" y="452320"/>
                </a:cubicBezTo>
                <a:cubicBezTo>
                  <a:pt x="448237" y="457400"/>
                  <a:pt x="469192" y="457400"/>
                  <a:pt x="499672" y="458670"/>
                </a:cubicBezTo>
                <a:cubicBezTo>
                  <a:pt x="530152" y="459940"/>
                  <a:pt x="536502" y="457400"/>
                  <a:pt x="568887" y="458670"/>
                </a:cubicBezTo>
                <a:cubicBezTo>
                  <a:pt x="601272" y="459940"/>
                  <a:pt x="630482" y="461210"/>
                  <a:pt x="662867" y="465020"/>
                </a:cubicBezTo>
                <a:cubicBezTo>
                  <a:pt x="695252" y="468830"/>
                  <a:pt x="704142" y="475180"/>
                  <a:pt x="732082" y="477720"/>
                </a:cubicBezTo>
                <a:cubicBezTo>
                  <a:pt x="760022" y="480260"/>
                  <a:pt x="771452" y="477720"/>
                  <a:pt x="801297" y="477720"/>
                </a:cubicBezTo>
                <a:cubicBezTo>
                  <a:pt x="831142" y="477720"/>
                  <a:pt x="848922" y="477720"/>
                  <a:pt x="882577" y="477720"/>
                </a:cubicBezTo>
                <a:cubicBezTo>
                  <a:pt x="916232" y="477720"/>
                  <a:pt x="939727" y="477720"/>
                  <a:pt x="970842" y="477720"/>
                </a:cubicBezTo>
                <a:cubicBezTo>
                  <a:pt x="1001957" y="477720"/>
                  <a:pt x="1010847" y="480260"/>
                  <a:pt x="1039422" y="477720"/>
                </a:cubicBezTo>
                <a:cubicBezTo>
                  <a:pt x="1067997" y="475180"/>
                  <a:pt x="1085777" y="468830"/>
                  <a:pt x="1114987" y="465020"/>
                </a:cubicBezTo>
                <a:cubicBezTo>
                  <a:pt x="1144197" y="461210"/>
                  <a:pt x="1160072" y="475180"/>
                  <a:pt x="1184202" y="458670"/>
                </a:cubicBezTo>
                <a:cubicBezTo>
                  <a:pt x="1208332" y="442160"/>
                  <a:pt x="1224207" y="412950"/>
                  <a:pt x="1234367" y="383105"/>
                </a:cubicBezTo>
                <a:cubicBezTo>
                  <a:pt x="1244527" y="353260"/>
                  <a:pt x="1244527" y="336750"/>
                  <a:pt x="1234367" y="308175"/>
                </a:cubicBezTo>
                <a:cubicBezTo>
                  <a:pt x="1224207" y="279600"/>
                  <a:pt x="1210872" y="261820"/>
                  <a:pt x="1184202" y="238960"/>
                </a:cubicBezTo>
                <a:cubicBezTo>
                  <a:pt x="1157532" y="216100"/>
                  <a:pt x="1133402" y="209115"/>
                  <a:pt x="1102287" y="195145"/>
                </a:cubicBezTo>
                <a:cubicBezTo>
                  <a:pt x="1071172" y="181175"/>
                  <a:pt x="1055932" y="178635"/>
                  <a:pt x="1027357" y="169745"/>
                </a:cubicBezTo>
                <a:cubicBezTo>
                  <a:pt x="998782" y="160855"/>
                  <a:pt x="986082" y="155775"/>
                  <a:pt x="958142" y="150695"/>
                </a:cubicBezTo>
                <a:cubicBezTo>
                  <a:pt x="930202" y="145615"/>
                  <a:pt x="896547" y="160220"/>
                  <a:pt x="888927" y="144980"/>
                </a:cubicBezTo>
                <a:cubicBezTo>
                  <a:pt x="881307" y="129740"/>
                  <a:pt x="912422" y="89735"/>
                  <a:pt x="920042" y="75765"/>
                </a:cubicBezTo>
              </a:path>
            </a:pathLst>
          </a:cu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6" name="直接箭头连接符 5"/>
          <p:cNvCxnSpPr/>
          <p:nvPr/>
        </p:nvCxnSpPr>
        <p:spPr>
          <a:xfrm flipV="1">
            <a:off x="8836660" y="3905885"/>
            <a:ext cx="1243330" cy="18224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10149205" y="3672840"/>
            <a:ext cx="20427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id         char(18)</a:t>
            </a:r>
            <a:endParaRPr lang="en-US" altLang="zh-CN"/>
          </a:p>
        </p:txBody>
      </p:sp>
      <p:sp>
        <p:nvSpPr>
          <p:cNvPr id="8" name="文本框 7"/>
          <p:cNvSpPr txBox="1"/>
          <p:nvPr/>
        </p:nvSpPr>
        <p:spPr>
          <a:xfrm>
            <a:off x="10356215" y="3158490"/>
            <a:ext cx="64135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Mike</a:t>
            </a:r>
            <a:endParaRPr lang="en-US" altLang="zh-CN"/>
          </a:p>
        </p:txBody>
      </p:sp>
      <p:sp>
        <p:nvSpPr>
          <p:cNvPr id="9" name="文本框 8"/>
          <p:cNvSpPr txBox="1"/>
          <p:nvPr/>
        </p:nvSpPr>
        <p:spPr>
          <a:xfrm>
            <a:off x="9794875" y="4283710"/>
            <a:ext cx="19316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ym typeface="+mn-ea"/>
              </a:rPr>
              <a:t>name    </a:t>
            </a:r>
            <a:r>
              <a:rPr lang="en-US" altLang="zh-CN"/>
              <a:t>varchar(20)</a:t>
            </a:r>
            <a:endParaRPr lang="en-US" altLang="zh-CN"/>
          </a:p>
        </p:txBody>
      </p:sp>
      <p:sp>
        <p:nvSpPr>
          <p:cNvPr id="10" name="文本框 9"/>
          <p:cNvSpPr txBox="1"/>
          <p:nvPr/>
        </p:nvSpPr>
        <p:spPr>
          <a:xfrm>
            <a:off x="1339850" y="5974080"/>
            <a:ext cx="54406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时间戳</a:t>
            </a:r>
            <a:r>
              <a:rPr lang="zh-CN" altLang="en-US"/>
              <a:t>与</a:t>
            </a:r>
            <a:r>
              <a:rPr lang="zh-CN" altLang="en-US">
                <a:solidFill>
                  <a:srgbClr val="FF0000"/>
                </a:solidFill>
              </a:rPr>
              <a:t>日期时间类型</a:t>
            </a:r>
            <a:r>
              <a:rPr lang="zh-CN" altLang="en-US"/>
              <a:t>格式是一样的，但是有区别；</a:t>
            </a:r>
            <a:endParaRPr lang="zh-CN" altLang="en-US"/>
          </a:p>
          <a:p>
            <a:r>
              <a:rPr lang="zh-CN" altLang="en-US" b="1">
                <a:solidFill>
                  <a:srgbClr val="FF0000"/>
                </a:solidFill>
              </a:rPr>
              <a:t>时间戳</a:t>
            </a:r>
            <a:r>
              <a:rPr lang="zh-CN" altLang="en-US"/>
              <a:t>会自动加入，不需要手动写入</a:t>
            </a:r>
            <a:endParaRPr lang="zh-CN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3" name="墨迹 2"/>
              <p14:cNvContentPartPr/>
              <p14:nvPr/>
            </p14:nvContentPartPr>
            <p14:xfrm>
              <a:off x="6151245" y="4180205"/>
              <a:ext cx="874395" cy="17780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3"/>
            </p:blipFill>
            <p:spPr>
              <a:xfrm>
                <a:off x="6151245" y="4180205"/>
                <a:ext cx="87439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11" name="墨迹 10"/>
              <p14:cNvContentPartPr/>
              <p14:nvPr/>
            </p14:nvContentPartPr>
            <p14:xfrm>
              <a:off x="7226935" y="4180205"/>
              <a:ext cx="1261110" cy="2667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5"/>
            </p:blipFill>
            <p:spPr>
              <a:xfrm>
                <a:off x="7226935" y="4180205"/>
                <a:ext cx="1261110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12" name="墨迹 11"/>
              <p14:cNvContentPartPr/>
              <p14:nvPr/>
            </p14:nvContentPartPr>
            <p14:xfrm>
              <a:off x="11064240" y="3999865"/>
              <a:ext cx="602615" cy="2286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7"/>
            </p:blipFill>
            <p:spPr>
              <a:xfrm>
                <a:off x="11064240" y="3999865"/>
                <a:ext cx="602615" cy="228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13" name="墨迹 12"/>
              <p14:cNvContentPartPr/>
              <p14:nvPr/>
            </p14:nvContentPartPr>
            <p14:xfrm>
              <a:off x="10651490" y="4636770"/>
              <a:ext cx="1023620" cy="35560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9"/>
            </p:blipFill>
            <p:spPr>
              <a:xfrm>
                <a:off x="10651490" y="4636770"/>
                <a:ext cx="1023620" cy="355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14" name="墨迹 13"/>
              <p14:cNvContentPartPr/>
              <p14:nvPr/>
            </p14:nvContentPartPr>
            <p14:xfrm>
              <a:off x="6182360" y="4364355"/>
              <a:ext cx="843280" cy="1397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11"/>
            </p:blipFill>
            <p:spPr>
              <a:xfrm>
                <a:off x="6182360" y="4364355"/>
                <a:ext cx="843280" cy="139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15" name="墨迹 14"/>
              <p14:cNvContentPartPr/>
              <p14:nvPr/>
            </p14:nvContentPartPr>
            <p14:xfrm>
              <a:off x="6098540" y="3960495"/>
              <a:ext cx="1120140" cy="184785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13"/>
            </p:blipFill>
            <p:spPr>
              <a:xfrm>
                <a:off x="6098540" y="3960495"/>
                <a:ext cx="1120140" cy="1847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" p14:bwMode="auto">
            <p14:nvContentPartPr>
              <p14:cNvPr id="16" name="墨迹 15"/>
              <p14:cNvContentPartPr/>
              <p14:nvPr/>
            </p14:nvContentPartPr>
            <p14:xfrm>
              <a:off x="10186035" y="3007995"/>
              <a:ext cx="866140" cy="56261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15"/>
            </p:blipFill>
            <p:spPr>
              <a:xfrm>
                <a:off x="10186035" y="3007995"/>
                <a:ext cx="866140" cy="5626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" p14:bwMode="auto">
            <p14:nvContentPartPr>
              <p14:cNvPr id="21" name="墨迹 20"/>
              <p14:cNvContentPartPr/>
              <p14:nvPr/>
            </p14:nvContentPartPr>
            <p14:xfrm>
              <a:off x="2432685" y="3890010"/>
              <a:ext cx="1322070" cy="545465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17"/>
            </p:blipFill>
            <p:spPr>
              <a:xfrm>
                <a:off x="2432685" y="3890010"/>
                <a:ext cx="1322070" cy="5454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" p14:bwMode="auto">
            <p14:nvContentPartPr>
              <p14:cNvPr id="22" name="墨迹 21"/>
              <p14:cNvContentPartPr/>
              <p14:nvPr/>
            </p14:nvContentPartPr>
            <p14:xfrm>
              <a:off x="2450465" y="4162425"/>
              <a:ext cx="1163955" cy="31750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19"/>
            </p:blipFill>
            <p:spPr>
              <a:xfrm>
                <a:off x="2450465" y="4162425"/>
                <a:ext cx="1163955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" p14:bwMode="auto">
            <p14:nvContentPartPr>
              <p14:cNvPr id="23" name="墨迹 22"/>
              <p14:cNvContentPartPr/>
              <p14:nvPr/>
            </p14:nvContentPartPr>
            <p14:xfrm>
              <a:off x="2555875" y="5176520"/>
              <a:ext cx="255270" cy="9525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21"/>
            </p:blipFill>
            <p:spPr>
              <a:xfrm>
                <a:off x="2555875" y="5176520"/>
                <a:ext cx="255270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" p14:bwMode="auto">
            <p14:nvContentPartPr>
              <p14:cNvPr id="24" name="墨迹 23"/>
              <p14:cNvContentPartPr/>
              <p14:nvPr/>
            </p14:nvContentPartPr>
            <p14:xfrm>
              <a:off x="2559685" y="5378450"/>
              <a:ext cx="229235" cy="22860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23"/>
            </p:blipFill>
            <p:spPr>
              <a:xfrm>
                <a:off x="2559685" y="5378450"/>
                <a:ext cx="229235" cy="228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" p14:bwMode="auto">
            <p14:nvContentPartPr>
              <p14:cNvPr id="25" name="墨迹 24"/>
              <p14:cNvContentPartPr/>
              <p14:nvPr/>
            </p14:nvContentPartPr>
            <p14:xfrm>
              <a:off x="3016885" y="5172075"/>
              <a:ext cx="522605" cy="48895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25"/>
            </p:blipFill>
            <p:spPr>
              <a:xfrm>
                <a:off x="3016885" y="5172075"/>
                <a:ext cx="522605" cy="488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" p14:bwMode="auto">
            <p14:nvContentPartPr>
              <p14:cNvPr id="26" name="墨迹 25"/>
              <p14:cNvContentPartPr/>
              <p14:nvPr/>
            </p14:nvContentPartPr>
            <p14:xfrm>
              <a:off x="3723640" y="5207635"/>
              <a:ext cx="645795" cy="13335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27"/>
            </p:blipFill>
            <p:spPr>
              <a:xfrm>
                <a:off x="3723640" y="5207635"/>
                <a:ext cx="645795" cy="133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" p14:bwMode="auto">
            <p14:nvContentPartPr>
              <p14:cNvPr id="27" name="墨迹 26"/>
              <p14:cNvContentPartPr/>
              <p14:nvPr/>
            </p14:nvContentPartPr>
            <p14:xfrm>
              <a:off x="1457960" y="6586220"/>
              <a:ext cx="1778635" cy="62230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29"/>
            </p:blipFill>
            <p:spPr>
              <a:xfrm>
                <a:off x="1457960" y="6586220"/>
                <a:ext cx="1778635" cy="622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" p14:bwMode="auto">
            <p14:nvContentPartPr>
              <p14:cNvPr id="28" name="墨迹 27"/>
              <p14:cNvContentPartPr/>
              <p14:nvPr/>
            </p14:nvContentPartPr>
            <p14:xfrm>
              <a:off x="3877310" y="6616700"/>
              <a:ext cx="1229995" cy="31750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31"/>
            </p:blipFill>
            <p:spPr>
              <a:xfrm>
                <a:off x="3877310" y="6616700"/>
                <a:ext cx="1229995" cy="31750"/>
              </a:xfrm>
              <a:prstGeom prst="rect"/>
            </p:spPr>
          </p:pic>
        </mc:Fallback>
      </mc:AlternateContent>
      <p:sp>
        <p:nvSpPr>
          <p:cNvPr id="29" name="文本框 28"/>
          <p:cNvSpPr txBox="1"/>
          <p:nvPr/>
        </p:nvSpPr>
        <p:spPr>
          <a:xfrm>
            <a:off x="7339965" y="6022975"/>
            <a:ext cx="12865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JSON </a:t>
            </a:r>
            <a:r>
              <a:rPr lang="zh-CN" altLang="en-US"/>
              <a:t>类型</a:t>
            </a:r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10027920" y="5325110"/>
            <a:ext cx="21240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NULL  </a:t>
            </a:r>
            <a:r>
              <a:rPr lang="zh-CN" altLang="en-US"/>
              <a:t>空值</a:t>
            </a:r>
            <a:r>
              <a:rPr lang="en-US" altLang="zh-CN"/>
              <a:t> </a:t>
            </a:r>
            <a:endParaRPr lang="zh-CN" altLang="en-US"/>
          </a:p>
          <a:p>
            <a:r>
              <a:rPr lang="en-US" altLang="zh-CN"/>
              <a:t>           </a:t>
            </a:r>
            <a:r>
              <a:rPr lang="zh-CN" altLang="en-US"/>
              <a:t>空格</a:t>
            </a:r>
            <a:r>
              <a:rPr lang="en-US" altLang="zh-CN"/>
              <a:t>  </a:t>
            </a:r>
            <a:r>
              <a:rPr lang="zh-CN" altLang="en-US"/>
              <a:t>有区别</a:t>
            </a:r>
            <a:endParaRPr lang="zh-CN" alt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创建表</a:t>
            </a:r>
            <a:r>
              <a:rPr lang="en-US" altLang="zh-CN"/>
              <a:t>T</a:t>
            </a:r>
            <a:r>
              <a:rPr lang="en-US" altLang="zh-CN"/>
              <a:t>able</a:t>
            </a:r>
            <a:endParaRPr lang="en-US" altLang="zh-CN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106170" y="2145665"/>
            <a:ext cx="3987165" cy="197929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256030" y="1757680"/>
            <a:ext cx="1325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语法规则：</a:t>
            </a:r>
            <a:endParaRPr lang="zh-CN" altLang="en-US">
              <a:solidFill>
                <a:srgbClr val="FF0000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9010" y="1857375"/>
            <a:ext cx="3829050" cy="128143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5978525" y="3756660"/>
            <a:ext cx="40805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注意：</a:t>
            </a:r>
            <a:r>
              <a:rPr lang="en-US" altLang="zh-CN"/>
              <a:t> </a:t>
            </a:r>
            <a:r>
              <a:rPr lang="zh-CN" altLang="en-US">
                <a:solidFill>
                  <a:srgbClr val="FF0000"/>
                </a:solidFill>
              </a:rPr>
              <a:t>表名</a:t>
            </a:r>
            <a:r>
              <a:rPr lang="zh-CN" altLang="en-US"/>
              <a:t>和字段名是</a:t>
            </a:r>
            <a:r>
              <a:rPr lang="zh-CN" altLang="en-US">
                <a:solidFill>
                  <a:srgbClr val="FF0000"/>
                </a:solidFill>
              </a:rPr>
              <a:t>大小写敏感</a:t>
            </a:r>
            <a:r>
              <a:rPr lang="zh-CN" altLang="en-US"/>
              <a:t>的</a:t>
            </a:r>
            <a:endParaRPr lang="zh-CN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10" name="墨迹 9"/>
              <p14:cNvContentPartPr/>
              <p14:nvPr/>
            </p14:nvContentPartPr>
            <p14:xfrm>
              <a:off x="7761605" y="1772285"/>
              <a:ext cx="754380" cy="34544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4"/>
            </p:blipFill>
            <p:spPr>
              <a:xfrm>
                <a:off x="7761605" y="1772285"/>
                <a:ext cx="754380" cy="345440"/>
              </a:xfrm>
              <a:prstGeom prst="rect"/>
            </p:spPr>
          </p:pic>
        </mc:Fallback>
      </mc:AlternateContent>
      <p:sp>
        <p:nvSpPr>
          <p:cNvPr id="11" name="文本框 10"/>
          <p:cNvSpPr txBox="1"/>
          <p:nvPr/>
        </p:nvSpPr>
        <p:spPr>
          <a:xfrm>
            <a:off x="7761605" y="1322705"/>
            <a:ext cx="13811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rgbClr val="FF0000"/>
                </a:solidFill>
              </a:rPr>
              <a:t>t_student</a:t>
            </a:r>
            <a:endParaRPr lang="en-US" altLang="zh-CN" b="1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13" name="墨迹 12"/>
              <p14:cNvContentPartPr/>
              <p14:nvPr/>
            </p14:nvContentPartPr>
            <p14:xfrm>
              <a:off x="2096770" y="2756535"/>
              <a:ext cx="869315" cy="771525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6"/>
            </p:blipFill>
            <p:spPr>
              <a:xfrm>
                <a:off x="2096770" y="2756535"/>
                <a:ext cx="869315" cy="771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14" name="墨迹 13"/>
              <p14:cNvContentPartPr/>
              <p14:nvPr/>
            </p14:nvContentPartPr>
            <p14:xfrm>
              <a:off x="2722880" y="1985010"/>
              <a:ext cx="520065" cy="780415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8"/>
            </p:blipFill>
            <p:spPr>
              <a:xfrm>
                <a:off x="2722880" y="1985010"/>
                <a:ext cx="520065" cy="7804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15" name="墨迹 14"/>
              <p14:cNvContentPartPr/>
              <p14:nvPr/>
            </p14:nvContentPartPr>
            <p14:xfrm>
              <a:off x="2978150" y="1972310"/>
              <a:ext cx="354330" cy="24765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10"/>
            </p:blipFill>
            <p:spPr>
              <a:xfrm>
                <a:off x="2978150" y="1972310"/>
                <a:ext cx="354330" cy="247650"/>
              </a:xfrm>
              <a:prstGeom prst="rect"/>
            </p:spPr>
          </p:pic>
        </mc:Fallback>
      </mc:AlternateContent>
      <p:sp>
        <p:nvSpPr>
          <p:cNvPr id="16" name="文本框 15"/>
          <p:cNvSpPr txBox="1"/>
          <p:nvPr/>
        </p:nvSpPr>
        <p:spPr>
          <a:xfrm>
            <a:off x="3332480" y="1616710"/>
            <a:ext cx="27387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属性（列、字段）</a:t>
            </a:r>
            <a:endParaRPr lang="en-US" altLang="zh-CN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查看</a:t>
            </a:r>
            <a:r>
              <a:rPr lang="zh-CN" altLang="en-US">
                <a:solidFill>
                  <a:srgbClr val="FF0000"/>
                </a:solidFill>
              </a:rPr>
              <a:t>表结构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>
                <a:solidFill>
                  <a:srgbClr val="FF0000"/>
                </a:solidFill>
              </a:rPr>
              <a:t>show</a:t>
            </a:r>
            <a:r>
              <a:rPr lang="en-US" altLang="zh-CN"/>
              <a:t> create </a:t>
            </a:r>
            <a:r>
              <a:rPr lang="en-US" altLang="zh-CN" b="1"/>
              <a:t>table </a:t>
            </a:r>
            <a:r>
              <a:rPr lang="en-US" altLang="zh-CN"/>
              <a:t>tName;</a:t>
            </a:r>
            <a:endParaRPr lang="en-US" altLang="zh-CN"/>
          </a:p>
        </p:txBody>
      </p:sp>
      <p:sp>
        <p:nvSpPr>
          <p:cNvPr id="5" name="文本框 4"/>
          <p:cNvSpPr txBox="1"/>
          <p:nvPr/>
        </p:nvSpPr>
        <p:spPr>
          <a:xfrm>
            <a:off x="9076055" y="1825625"/>
            <a:ext cx="199199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800">
                <a:solidFill>
                  <a:srgbClr val="FF0000"/>
                </a:solidFill>
              </a:rPr>
              <a:t>desc</a:t>
            </a:r>
            <a:r>
              <a:rPr lang="en-US" altLang="zh-CN" sz="2800"/>
              <a:t> tName;</a:t>
            </a:r>
            <a:endParaRPr lang="en-US" altLang="zh-CN" sz="2800"/>
          </a:p>
        </p:txBody>
      </p:sp>
      <p:sp>
        <p:nvSpPr>
          <p:cNvPr id="6" name="文本框 5"/>
          <p:cNvSpPr txBox="1"/>
          <p:nvPr/>
        </p:nvSpPr>
        <p:spPr>
          <a:xfrm>
            <a:off x="899160" y="1405255"/>
            <a:ext cx="49879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有两种方式</a:t>
            </a:r>
            <a:endParaRPr lang="zh-CN" altLang="en-US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2564765"/>
            <a:ext cx="4349115" cy="261937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15" name="墨迹 14"/>
              <p14:cNvContentPartPr/>
              <p14:nvPr/>
            </p14:nvContentPartPr>
            <p14:xfrm>
              <a:off x="1883410" y="5141595"/>
              <a:ext cx="554355" cy="26035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3"/>
            </p:blipFill>
            <p:spPr>
              <a:xfrm>
                <a:off x="1883410" y="5141595"/>
                <a:ext cx="554355" cy="260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16" name="墨迹 15"/>
              <p14:cNvContentPartPr/>
              <p14:nvPr/>
            </p14:nvContentPartPr>
            <p14:xfrm>
              <a:off x="2117725" y="5273675"/>
              <a:ext cx="81915" cy="324485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5"/>
            </p:blipFill>
            <p:spPr>
              <a:xfrm>
                <a:off x="2117725" y="5273675"/>
                <a:ext cx="81915" cy="3244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17" name="墨迹 16"/>
              <p14:cNvContentPartPr/>
              <p14:nvPr/>
            </p14:nvContentPartPr>
            <p14:xfrm>
              <a:off x="2032635" y="5461000"/>
              <a:ext cx="252095" cy="252095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7"/>
            </p:blipFill>
            <p:spPr>
              <a:xfrm>
                <a:off x="2032635" y="5461000"/>
                <a:ext cx="252095" cy="252095"/>
              </a:xfrm>
              <a:prstGeom prst="rect"/>
            </p:spPr>
          </p:pic>
        </mc:Fallback>
      </mc:AlternateContent>
      <p:sp>
        <p:nvSpPr>
          <p:cNvPr id="18" name="文本框 17"/>
          <p:cNvSpPr txBox="1"/>
          <p:nvPr/>
        </p:nvSpPr>
        <p:spPr>
          <a:xfrm>
            <a:off x="1712595" y="5818505"/>
            <a:ext cx="11201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solidFill>
                  <a:srgbClr val="FF0000"/>
                </a:solidFill>
              </a:rPr>
              <a:t>存储引擎</a:t>
            </a:r>
            <a:endParaRPr lang="zh-CN" altLang="en-US" b="1">
              <a:solidFill>
                <a:srgbClr val="FF0000"/>
              </a:solidFill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3169285" y="5507355"/>
            <a:ext cx="36880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表的</a:t>
            </a:r>
            <a:r>
              <a:rPr lang="zh-CN" altLang="en-US">
                <a:solidFill>
                  <a:srgbClr val="FF0000"/>
                </a:solidFill>
              </a:rPr>
              <a:t>默认字符集</a:t>
            </a:r>
            <a:r>
              <a:rPr lang="zh-CN" altLang="en-US"/>
              <a:t>与数据库保持一致</a:t>
            </a:r>
            <a:endParaRPr lang="zh-CN" altLang="en-US"/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73545" y="2758440"/>
            <a:ext cx="5295900" cy="184785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数据库的分类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34230"/>
          </a:xfrm>
        </p:spPr>
        <p:txBody>
          <a:bodyPr>
            <a:normAutofit lnSpcReduction="10000"/>
          </a:bodyPr>
          <a:p>
            <a:r>
              <a:rPr lang="zh-CN" altLang="en-US" b="1">
                <a:solidFill>
                  <a:srgbClr val="FF0000"/>
                </a:solidFill>
              </a:rPr>
              <a:t>关系型</a:t>
            </a:r>
            <a:r>
              <a:rPr lang="zh-CN" altLang="en-US"/>
              <a:t>的数据库</a:t>
            </a:r>
            <a:r>
              <a:rPr lang="en-US" altLang="zh-CN"/>
              <a:t>  -- </a:t>
            </a:r>
            <a:r>
              <a:rPr lang="zh-CN" altLang="en-US"/>
              <a:t>【</a:t>
            </a:r>
            <a:r>
              <a:rPr lang="zh-CN" altLang="en-US">
                <a:solidFill>
                  <a:srgbClr val="FF0000"/>
                </a:solidFill>
              </a:rPr>
              <a:t>磁盘</a:t>
            </a:r>
            <a:r>
              <a:rPr lang="zh-CN" altLang="en-US"/>
              <a:t>】</a:t>
            </a:r>
            <a:endParaRPr lang="zh-CN" altLang="en-US"/>
          </a:p>
          <a:p>
            <a:pPr lvl="1"/>
            <a:r>
              <a:rPr lang="zh-CN" altLang="en-US"/>
              <a:t>学生的信息：</a:t>
            </a:r>
            <a:r>
              <a:rPr lang="en-US" altLang="zh-CN"/>
              <a:t>   </a:t>
            </a:r>
            <a:r>
              <a:rPr lang="zh-CN" altLang="en-US"/>
              <a:t>学号</a:t>
            </a:r>
            <a:r>
              <a:rPr lang="en-US" altLang="zh-CN"/>
              <a:t>  </a:t>
            </a:r>
            <a:r>
              <a:rPr lang="zh-CN" altLang="en-US"/>
              <a:t>姓名</a:t>
            </a:r>
            <a:r>
              <a:rPr lang="en-US" altLang="zh-CN"/>
              <a:t>  </a:t>
            </a:r>
            <a:r>
              <a:rPr lang="zh-CN" altLang="en-US"/>
              <a:t>性别</a:t>
            </a:r>
            <a:r>
              <a:rPr lang="en-US" altLang="zh-CN"/>
              <a:t>   </a:t>
            </a:r>
            <a:r>
              <a:rPr lang="zh-CN" altLang="en-US"/>
              <a:t>联系方式</a:t>
            </a:r>
            <a:r>
              <a:rPr lang="en-US" altLang="zh-CN"/>
              <a:t>  </a:t>
            </a:r>
            <a:r>
              <a:rPr lang="zh-CN" altLang="en-US"/>
              <a:t>语文</a:t>
            </a:r>
            <a:r>
              <a:rPr lang="en-US" altLang="zh-CN"/>
              <a:t>  </a:t>
            </a:r>
            <a:r>
              <a:rPr lang="zh-CN" altLang="en-US"/>
              <a:t>数学</a:t>
            </a:r>
            <a:r>
              <a:rPr lang="en-US" altLang="zh-CN"/>
              <a:t>  </a:t>
            </a:r>
            <a:endParaRPr lang="en-US" altLang="zh-CN"/>
          </a:p>
          <a:p>
            <a:pPr lvl="1"/>
            <a:r>
              <a:rPr lang="zh-CN" altLang="en-US"/>
              <a:t>教师的信息：</a:t>
            </a:r>
            <a:r>
              <a:rPr lang="en-US" altLang="zh-CN"/>
              <a:t>   </a:t>
            </a:r>
            <a:r>
              <a:rPr lang="zh-CN" altLang="en-US"/>
              <a:t>编号</a:t>
            </a:r>
            <a:r>
              <a:rPr lang="en-US" altLang="zh-CN"/>
              <a:t>   </a:t>
            </a:r>
            <a:r>
              <a:rPr lang="zh-CN" altLang="en-US"/>
              <a:t>语文</a:t>
            </a:r>
            <a:r>
              <a:rPr lang="en-US" altLang="zh-CN"/>
              <a:t>  </a:t>
            </a:r>
            <a:r>
              <a:rPr lang="zh-CN" altLang="en-US"/>
              <a:t>数学</a:t>
            </a:r>
            <a:r>
              <a:rPr lang="en-US" altLang="zh-CN"/>
              <a:t>  </a:t>
            </a:r>
            <a:r>
              <a:rPr lang="zh-CN" altLang="en-US"/>
              <a:t>计算机</a:t>
            </a:r>
            <a:r>
              <a:rPr lang="en-US" altLang="zh-CN"/>
              <a:t> </a:t>
            </a:r>
            <a:endParaRPr lang="en-US" altLang="zh-CN"/>
          </a:p>
          <a:p>
            <a:pPr lvl="1"/>
            <a:r>
              <a:rPr lang="en-US" altLang="zh-CN">
                <a:solidFill>
                  <a:srgbClr val="FF0000"/>
                </a:solidFill>
              </a:rPr>
              <a:t>Oracle    </a:t>
            </a:r>
            <a:r>
              <a:rPr lang="zh-CN" altLang="en-US">
                <a:solidFill>
                  <a:srgbClr val="FF0000"/>
                </a:solidFill>
              </a:rPr>
              <a:t>商业领域</a:t>
            </a:r>
            <a:r>
              <a:rPr lang="en-US" altLang="zh-CN">
                <a:solidFill>
                  <a:srgbClr val="FF0000"/>
                </a:solidFill>
              </a:rPr>
              <a:t>NO1   </a:t>
            </a:r>
            <a:r>
              <a:rPr lang="zh-CN" altLang="en-US">
                <a:solidFill>
                  <a:srgbClr val="FF0000"/>
                </a:solidFill>
              </a:rPr>
              <a:t>甲骨文公司</a:t>
            </a:r>
            <a:endParaRPr lang="en-US" altLang="zh-CN">
              <a:solidFill>
                <a:srgbClr val="FF0000"/>
              </a:solidFill>
            </a:endParaRPr>
          </a:p>
          <a:p>
            <a:pPr lvl="1"/>
            <a:r>
              <a:rPr lang="en-US" altLang="zh-CN">
                <a:solidFill>
                  <a:srgbClr val="FF0000"/>
                </a:solidFill>
              </a:rPr>
              <a:t>MySQL   </a:t>
            </a:r>
            <a:r>
              <a:rPr lang="zh-CN" altLang="en-US">
                <a:solidFill>
                  <a:srgbClr val="FF0000"/>
                </a:solidFill>
              </a:rPr>
              <a:t>开源领域的地位</a:t>
            </a:r>
            <a:r>
              <a:rPr lang="en-US" altLang="zh-CN">
                <a:solidFill>
                  <a:srgbClr val="FF0000"/>
                </a:solidFill>
              </a:rPr>
              <a:t> No1</a:t>
            </a:r>
            <a:endParaRPr lang="en-US" altLang="zh-CN">
              <a:solidFill>
                <a:srgbClr val="FF0000"/>
              </a:solidFill>
            </a:endParaRPr>
          </a:p>
          <a:p>
            <a:pPr lvl="1"/>
            <a:r>
              <a:rPr lang="en-US" altLang="zh-CN"/>
              <a:t>SQL Server   </a:t>
            </a:r>
            <a:r>
              <a:rPr lang="zh-CN" altLang="en-US"/>
              <a:t>微软</a:t>
            </a:r>
            <a:endParaRPr lang="en-US" altLang="zh-CN"/>
          </a:p>
          <a:p>
            <a:pPr lvl="1"/>
            <a:r>
              <a:rPr lang="en-US" altLang="zh-CN"/>
              <a:t>Access         </a:t>
            </a:r>
            <a:endParaRPr lang="en-US" altLang="zh-CN"/>
          </a:p>
          <a:p>
            <a:pPr lvl="1"/>
            <a:r>
              <a:rPr lang="en-US" altLang="zh-CN"/>
              <a:t>SQL lite  </a:t>
            </a:r>
            <a:r>
              <a:rPr lang="zh-CN" altLang="en-US"/>
              <a:t>手机上</a:t>
            </a:r>
            <a:endParaRPr lang="zh-CN" altLang="en-US"/>
          </a:p>
          <a:p>
            <a:r>
              <a:rPr lang="zh-CN" altLang="en-US" b="1">
                <a:solidFill>
                  <a:srgbClr val="FF0000"/>
                </a:solidFill>
              </a:rPr>
              <a:t>非关系型</a:t>
            </a:r>
            <a:r>
              <a:rPr lang="zh-CN" altLang="en-US"/>
              <a:t>的数据库</a:t>
            </a:r>
            <a:r>
              <a:rPr lang="en-US" altLang="zh-CN"/>
              <a:t>NoSQL(</a:t>
            </a:r>
            <a:r>
              <a:rPr lang="en-US" altLang="zh-CN">
                <a:solidFill>
                  <a:srgbClr val="FF0000"/>
                </a:solidFill>
              </a:rPr>
              <a:t>Not Only SQL</a:t>
            </a:r>
            <a:r>
              <a:rPr lang="en-US" altLang="zh-CN"/>
              <a:t>)</a:t>
            </a:r>
            <a:endParaRPr lang="en-US" altLang="zh-CN"/>
          </a:p>
          <a:p>
            <a:pPr lvl="1"/>
            <a:r>
              <a:rPr lang="en-US" altLang="zh-CN">
                <a:solidFill>
                  <a:srgbClr val="FF0000"/>
                </a:solidFill>
              </a:rPr>
              <a:t>Redis  </a:t>
            </a:r>
            <a:r>
              <a:rPr lang="zh-CN" altLang="en-US"/>
              <a:t>键值对</a:t>
            </a:r>
            <a:r>
              <a:rPr lang="en-US" altLang="zh-CN"/>
              <a:t> key - value</a:t>
            </a:r>
            <a:r>
              <a:rPr lang="zh-CN" altLang="en-US"/>
              <a:t>【</a:t>
            </a:r>
            <a:r>
              <a:rPr lang="zh-CN" altLang="en-US">
                <a:solidFill>
                  <a:srgbClr val="FF0000"/>
                </a:solidFill>
              </a:rPr>
              <a:t>内存数据库</a:t>
            </a:r>
            <a:r>
              <a:rPr lang="zh-CN" altLang="en-US"/>
              <a:t>】</a:t>
            </a:r>
            <a:r>
              <a:rPr lang="en-US" altLang="zh-CN"/>
              <a:t>       </a:t>
            </a:r>
            <a:r>
              <a:rPr lang="zh-CN" altLang="en-US"/>
              <a:t>缓存系统</a:t>
            </a:r>
            <a:r>
              <a:rPr lang="en-US" altLang="zh-CN"/>
              <a:t> </a:t>
            </a:r>
            <a:endParaRPr lang="en-US" altLang="zh-CN"/>
          </a:p>
          <a:p>
            <a:pPr lvl="1"/>
            <a:r>
              <a:rPr lang="en-US" altLang="zh-CN"/>
              <a:t>MongoDB   </a:t>
            </a:r>
            <a:r>
              <a:rPr lang="zh-CN" altLang="en-US"/>
              <a:t>文档</a:t>
            </a:r>
            <a:endParaRPr lang="zh-CN" altLang="en-US"/>
          </a:p>
          <a:p>
            <a:pPr lvl="1"/>
            <a:r>
              <a:rPr lang="en-US" altLang="zh-CN"/>
              <a:t>LevelDB      google  key-value</a:t>
            </a:r>
            <a:endParaRPr lang="en-US" altLang="zh-CN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修改表结构</a:t>
            </a:r>
            <a:r>
              <a:rPr lang="en-US" altLang="zh-CN">
                <a:solidFill>
                  <a:srgbClr val="FF0000"/>
                </a:solidFill>
              </a:rPr>
              <a:t>Alter</a:t>
            </a:r>
            <a:endParaRPr lang="en-US" altLang="zh-CN">
              <a:solidFill>
                <a:srgbClr val="FF0000"/>
              </a:solidFill>
            </a:endParaRPr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08305" y="2291715"/>
            <a:ext cx="6039485" cy="227393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84530" y="1567815"/>
            <a:ext cx="2926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添加、删除、修改一个字段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7165975" y="2152015"/>
            <a:ext cx="3840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对于表名是大小写敏感的，</a:t>
            </a:r>
            <a:r>
              <a:rPr lang="zh-CN" altLang="en-US">
                <a:solidFill>
                  <a:srgbClr val="FF0000"/>
                </a:solidFill>
              </a:rPr>
              <a:t>不能混用</a:t>
            </a:r>
            <a:endParaRPr lang="zh-CN" altLang="en-US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3" name="墨迹 2"/>
              <p14:cNvContentPartPr/>
              <p14:nvPr/>
            </p14:nvContentPartPr>
            <p14:xfrm>
              <a:off x="1849120" y="2799080"/>
              <a:ext cx="405765" cy="635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3"/>
            </p:blipFill>
            <p:spPr>
              <a:xfrm>
                <a:off x="1849120" y="2799080"/>
                <a:ext cx="405765" cy="6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7" name="墨迹 6"/>
              <p14:cNvContentPartPr/>
              <p14:nvPr/>
            </p14:nvContentPartPr>
            <p14:xfrm>
              <a:off x="2040890" y="3663315"/>
              <a:ext cx="401320" cy="9525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5"/>
            </p:blipFill>
            <p:spPr>
              <a:xfrm>
                <a:off x="2040890" y="3663315"/>
                <a:ext cx="401320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8" name="墨迹 7"/>
              <p14:cNvContentPartPr/>
              <p14:nvPr/>
            </p14:nvContentPartPr>
            <p14:xfrm>
              <a:off x="1743075" y="3408045"/>
              <a:ext cx="460375" cy="26035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7"/>
            </p:blipFill>
            <p:spPr>
              <a:xfrm>
                <a:off x="1743075" y="3408045"/>
                <a:ext cx="460375" cy="260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9" name="墨迹 8"/>
              <p14:cNvContentPartPr/>
              <p14:nvPr/>
            </p14:nvContentPartPr>
            <p14:xfrm>
              <a:off x="1751330" y="4328160"/>
              <a:ext cx="656590" cy="60325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9"/>
            </p:blipFill>
            <p:spPr>
              <a:xfrm>
                <a:off x="1751330" y="4328160"/>
                <a:ext cx="656590" cy="60325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修改表结构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en-US" altLang="zh-CN"/>
              <a:t>1.</a:t>
            </a:r>
            <a:r>
              <a:rPr lang="zh-CN" altLang="en-US"/>
              <a:t>添加列</a:t>
            </a:r>
            <a:r>
              <a:rPr lang="en-US" altLang="zh-CN"/>
              <a:t>(</a:t>
            </a:r>
            <a:r>
              <a:rPr lang="zh-CN" altLang="en-US"/>
              <a:t>字段</a:t>
            </a:r>
            <a:r>
              <a:rPr lang="en-US" altLang="zh-CN"/>
              <a:t>)</a:t>
            </a:r>
            <a:endParaRPr lang="en-US" altLang="zh-CN"/>
          </a:p>
          <a:p>
            <a:pPr marL="457200" lvl="1" indent="0">
              <a:buNone/>
            </a:pPr>
            <a:r>
              <a:rPr lang="en-US" altLang="zh-CN">
                <a:solidFill>
                  <a:srgbClr val="FF0000"/>
                </a:solidFill>
              </a:rPr>
              <a:t>Alter </a:t>
            </a:r>
            <a:r>
              <a:rPr lang="en-US" altLang="zh-CN"/>
              <a:t>table tName </a:t>
            </a:r>
            <a:r>
              <a:rPr lang="en-US" altLang="zh-CN">
                <a:solidFill>
                  <a:srgbClr val="FF0000"/>
                </a:solidFill>
              </a:rPr>
              <a:t>add </a:t>
            </a:r>
            <a:r>
              <a:rPr lang="en-US" altLang="zh-CN"/>
              <a:t>field datatype;</a:t>
            </a:r>
            <a:endParaRPr lang="en-US" altLang="zh-CN" i="1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98600" y="2859405"/>
            <a:ext cx="5454015" cy="357886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7275830" y="2142490"/>
            <a:ext cx="2895600" cy="9690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>
                <a:solidFill>
                  <a:srgbClr val="FF0000"/>
                </a:solidFill>
              </a:rPr>
              <a:t>对于该操作要慎重，如果表中有很多数据的情况下，不太适合</a:t>
            </a:r>
            <a:endParaRPr lang="zh-CN" altLang="en-US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修改表结构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p>
            <a:pPr marL="0" indent="0">
              <a:buNone/>
            </a:pPr>
            <a:r>
              <a:rPr lang="en-US" altLang="zh-CN"/>
              <a:t>2. </a:t>
            </a:r>
            <a:r>
              <a:rPr lang="zh-CN" altLang="en-US"/>
              <a:t>对</a:t>
            </a:r>
            <a:r>
              <a:rPr lang="zh-CN" altLang="en-US">
                <a:solidFill>
                  <a:srgbClr val="FF0000"/>
                </a:solidFill>
              </a:rPr>
              <a:t>字段名</a:t>
            </a:r>
            <a:r>
              <a:rPr lang="zh-CN" altLang="en-US"/>
              <a:t>进行</a:t>
            </a:r>
            <a:r>
              <a:rPr lang="zh-CN" altLang="en-US"/>
              <a:t>修改</a:t>
            </a:r>
            <a:endParaRPr lang="zh-CN" altLang="en-US"/>
          </a:p>
          <a:p>
            <a:pPr marL="457200" lvl="1" indent="0">
              <a:buNone/>
            </a:pPr>
            <a:r>
              <a:rPr lang="en-US" altLang="zh-CN">
                <a:solidFill>
                  <a:srgbClr val="FF0000"/>
                </a:solidFill>
              </a:rPr>
              <a:t>alter </a:t>
            </a:r>
            <a:r>
              <a:rPr lang="en-US" altLang="zh-CN"/>
              <a:t>table tName </a:t>
            </a:r>
            <a:r>
              <a:rPr lang="en-US" altLang="zh-CN">
                <a:solidFill>
                  <a:srgbClr val="FF0000"/>
                </a:solidFill>
              </a:rPr>
              <a:t>change oldfield  newfield datatype;</a:t>
            </a:r>
            <a:endParaRPr lang="en-US" altLang="zh-CN">
              <a:solidFill>
                <a:srgbClr val="FF000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5190" y="2877820"/>
            <a:ext cx="4397375" cy="6000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190" y="3824605"/>
            <a:ext cx="5292725" cy="5969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190" y="4841240"/>
            <a:ext cx="5245100" cy="67627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5400" y="3326765"/>
            <a:ext cx="5419725" cy="1660525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修改表结构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348105"/>
            <a:ext cx="10515600" cy="4351338"/>
          </a:xfrm>
        </p:spPr>
        <p:txBody>
          <a:bodyPr/>
          <a:p>
            <a:pPr marL="0" indent="0">
              <a:buNone/>
            </a:pPr>
            <a:r>
              <a:rPr lang="en-US" altLang="zh-CN">
                <a:sym typeface="+mn-ea"/>
              </a:rPr>
              <a:t>2. </a:t>
            </a:r>
            <a:r>
              <a:rPr lang="zh-CN" altLang="en-US">
                <a:sym typeface="+mn-ea"/>
              </a:rPr>
              <a:t>对字段名的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数据类型【约束】</a:t>
            </a:r>
            <a:r>
              <a:rPr lang="zh-CN" altLang="en-US">
                <a:sym typeface="+mn-ea"/>
              </a:rPr>
              <a:t>进行修改</a:t>
            </a:r>
            <a:endParaRPr lang="zh-CN" altLang="en-US"/>
          </a:p>
          <a:p>
            <a:pPr marL="457200" lvl="1" indent="0">
              <a:buNone/>
            </a:pPr>
            <a:r>
              <a:rPr lang="en-US" altLang="zh-CN">
                <a:solidFill>
                  <a:srgbClr val="FF0000"/>
                </a:solidFill>
              </a:rPr>
              <a:t>Alter </a:t>
            </a:r>
            <a:r>
              <a:rPr lang="en-US" altLang="zh-CN"/>
              <a:t>table tName </a:t>
            </a:r>
            <a:r>
              <a:rPr lang="en-US" altLang="zh-CN">
                <a:solidFill>
                  <a:srgbClr val="FF0000"/>
                </a:solidFill>
              </a:rPr>
              <a:t>modify </a:t>
            </a:r>
            <a:r>
              <a:rPr lang="en-US" altLang="zh-CN"/>
              <a:t>field </a:t>
            </a:r>
            <a:r>
              <a:rPr lang="en-US" altLang="zh-CN">
                <a:solidFill>
                  <a:srgbClr val="FF0000"/>
                </a:solidFill>
              </a:rPr>
              <a:t>newD</a:t>
            </a:r>
            <a:r>
              <a:rPr lang="en-US" altLang="zh-CN"/>
              <a:t>ataType;</a:t>
            </a:r>
            <a:endParaRPr lang="en-US" altLang="zh-CN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7710" y="3557905"/>
            <a:ext cx="3054350" cy="166687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6430" y="3144520"/>
            <a:ext cx="5263515" cy="273939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修改表结构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en-US" altLang="zh-CN"/>
              <a:t>3.</a:t>
            </a:r>
            <a:r>
              <a:rPr lang="zh-CN" altLang="en-US"/>
              <a:t>删除一个</a:t>
            </a:r>
            <a:r>
              <a:rPr lang="zh-CN" altLang="en-US"/>
              <a:t>字段</a:t>
            </a:r>
            <a:endParaRPr lang="zh-CN" altLang="en-US"/>
          </a:p>
          <a:p>
            <a:pPr marL="457200" lvl="1" indent="0">
              <a:buNone/>
            </a:pPr>
            <a:r>
              <a:rPr lang="en-US" altLang="zh-CN">
                <a:solidFill>
                  <a:srgbClr val="FF0000"/>
                </a:solidFill>
              </a:rPr>
              <a:t>Alter </a:t>
            </a:r>
            <a:r>
              <a:rPr lang="en-US" altLang="zh-CN"/>
              <a:t>table tName </a:t>
            </a:r>
            <a:r>
              <a:rPr lang="en-US" altLang="zh-CN" b="1">
                <a:solidFill>
                  <a:srgbClr val="FF0000"/>
                </a:solidFill>
              </a:rPr>
              <a:t>drop </a:t>
            </a:r>
            <a:r>
              <a:rPr lang="en-US" altLang="zh-CN"/>
              <a:t>field;</a:t>
            </a:r>
            <a:endParaRPr lang="en-US" altLang="zh-CN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8680" y="3254375"/>
            <a:ext cx="3190875" cy="214439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8195" y="2892425"/>
            <a:ext cx="5086350" cy="2999105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删除表</a:t>
            </a:r>
            <a:r>
              <a:rPr lang="zh-CN" altLang="en-US"/>
              <a:t>结构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en-US" altLang="zh-CN">
                <a:solidFill>
                  <a:srgbClr val="FF0000"/>
                </a:solidFill>
              </a:rPr>
              <a:t>drop </a:t>
            </a:r>
            <a:r>
              <a:rPr lang="en-US" altLang="zh-CN"/>
              <a:t>table tName;</a:t>
            </a:r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78305" y="2624455"/>
            <a:ext cx="5410200" cy="3075305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人性化的</a:t>
            </a:r>
            <a:r>
              <a:rPr lang="en-US" altLang="zh-CN"/>
              <a:t>mysql</a:t>
            </a:r>
            <a:r>
              <a:rPr lang="zh-CN" altLang="en-US"/>
              <a:t>终端</a:t>
            </a:r>
            <a:r>
              <a:rPr lang="en-US" altLang="zh-CN" b="1">
                <a:solidFill>
                  <a:srgbClr val="FF0000"/>
                </a:solidFill>
              </a:rPr>
              <a:t>mycli</a:t>
            </a:r>
            <a:endParaRPr lang="en-US" altLang="zh-CN" b="1">
              <a:solidFill>
                <a:srgbClr val="FF0000"/>
              </a:solidFill>
            </a:endParaRPr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1374140"/>
            <a:ext cx="6846570" cy="6127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6855" y="1986915"/>
            <a:ext cx="8196580" cy="1251585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人性化的</a:t>
            </a:r>
            <a:r>
              <a:rPr lang="en-US" altLang="zh-CN"/>
              <a:t>mysql</a:t>
            </a:r>
            <a:r>
              <a:rPr lang="zh-CN" altLang="en-US"/>
              <a:t>终端</a:t>
            </a:r>
            <a:r>
              <a:rPr lang="en-US" altLang="zh-CN" b="1">
                <a:solidFill>
                  <a:srgbClr val="FF0000"/>
                </a:solidFill>
              </a:rPr>
              <a:t>mycli</a:t>
            </a:r>
            <a:r>
              <a:rPr lang="zh-CN" altLang="en-US" b="1">
                <a:solidFill>
                  <a:srgbClr val="FF0000"/>
                </a:solidFill>
              </a:rPr>
              <a:t>升级</a:t>
            </a:r>
            <a:endParaRPr lang="zh-CN" altLang="en-US" b="1">
              <a:solidFill>
                <a:srgbClr val="FF0000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562735" y="2136775"/>
            <a:ext cx="9362440" cy="31381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solidFill>
                  <a:srgbClr val="FF0000"/>
                </a:solidFill>
              </a:rPr>
              <a:t>注意</a:t>
            </a:r>
            <a:r>
              <a:rPr lang="zh-CN" altLang="en-US"/>
              <a:t>：</a:t>
            </a:r>
            <a:r>
              <a:rPr lang="en-US" altLang="zh-CN" b="1">
                <a:solidFill>
                  <a:schemeClr val="accent6"/>
                </a:solidFill>
              </a:rPr>
              <a:t> </a:t>
            </a:r>
            <a:r>
              <a:rPr lang="zh-CN" altLang="en-US" b="1">
                <a:solidFill>
                  <a:schemeClr val="accent6"/>
                </a:solidFill>
              </a:rPr>
              <a:t>show</a:t>
            </a:r>
            <a:r>
              <a:rPr lang="en-US" altLang="zh-CN" b="1">
                <a:solidFill>
                  <a:schemeClr val="accent6"/>
                </a:solidFill>
              </a:rPr>
              <a:t> create table</a:t>
            </a:r>
            <a:r>
              <a:rPr lang="zh-CN" altLang="en-US"/>
              <a:t>语句的输出</a:t>
            </a:r>
            <a:r>
              <a:rPr lang="zh-CN" altLang="en-US">
                <a:solidFill>
                  <a:schemeClr val="accent6"/>
                </a:solidFill>
              </a:rPr>
              <a:t>不能换行</a:t>
            </a:r>
            <a:r>
              <a:rPr lang="zh-CN" altLang="en-US"/>
              <a:t>的问题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原因是</a:t>
            </a:r>
            <a:r>
              <a:rPr lang="zh-CN" altLang="en-US">
                <a:solidFill>
                  <a:srgbClr val="FF0000"/>
                </a:solidFill>
              </a:rPr>
              <a:t>apt里的mycli版本过旧</a:t>
            </a:r>
            <a:r>
              <a:rPr lang="zh-CN" altLang="en-US"/>
              <a:t>，还是两年前的1.24.3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执行以下命令即可完成升级：</a:t>
            </a:r>
            <a:endParaRPr lang="zh-CN" altLang="en-US"/>
          </a:p>
          <a:p>
            <a:r>
              <a:rPr lang="en-US" altLang="zh-CN"/>
              <a:t>$ </a:t>
            </a:r>
            <a:r>
              <a:rPr lang="zh-CN" altLang="en-US">
                <a:solidFill>
                  <a:srgbClr val="FF0000"/>
                </a:solidFill>
              </a:rPr>
              <a:t>sudo apt install python3-pip</a:t>
            </a:r>
            <a:r>
              <a:rPr lang="en-US" altLang="zh-CN"/>
              <a:t>         # </a:t>
            </a:r>
            <a:r>
              <a:rPr lang="zh-CN" altLang="en-US">
                <a:solidFill>
                  <a:schemeClr val="tx1"/>
                </a:solidFill>
              </a:rPr>
              <a:t>先安装pip</a:t>
            </a:r>
            <a:endParaRPr lang="zh-CN" altLang="en-US"/>
          </a:p>
          <a:p>
            <a:endParaRPr lang="zh-CN" altLang="en-US"/>
          </a:p>
          <a:p>
            <a:r>
              <a:rPr lang="en-US" altLang="zh-CN"/>
              <a:t>$ </a:t>
            </a:r>
            <a:r>
              <a:rPr lang="zh-CN" altLang="en-US">
                <a:solidFill>
                  <a:srgbClr val="FF0000"/>
                </a:solidFill>
              </a:rPr>
              <a:t>pip install -U cli-helpers</a:t>
            </a:r>
            <a:r>
              <a:rPr lang="en-US" altLang="zh-CN">
                <a:solidFill>
                  <a:srgbClr val="FF0000"/>
                </a:solidFill>
              </a:rPr>
              <a:t>   </a:t>
            </a:r>
            <a:r>
              <a:rPr lang="en-US" altLang="zh-CN"/>
              <a:t>              # </a:t>
            </a:r>
            <a:r>
              <a:rPr lang="zh-CN" altLang="en-US"/>
              <a:t>再更新一下cli-helpers到最新版</a:t>
            </a:r>
            <a:endParaRPr lang="zh-CN" altLang="en-US"/>
          </a:p>
          <a:p>
            <a:endParaRPr lang="en-US" altLang="zh-CN"/>
          </a:p>
          <a:p>
            <a:r>
              <a:rPr lang="en-US" altLang="zh-CN"/>
              <a:t>$ </a:t>
            </a:r>
            <a:r>
              <a:rPr lang="zh-CN" altLang="en-US">
                <a:solidFill>
                  <a:srgbClr val="FF0000"/>
                </a:solidFill>
              </a:rPr>
              <a:t>pip install -U mycli</a:t>
            </a:r>
            <a:r>
              <a:rPr lang="en-US" altLang="zh-CN">
                <a:solidFill>
                  <a:srgbClr val="FF0000"/>
                </a:solidFill>
              </a:rPr>
              <a:t>      </a:t>
            </a:r>
            <a:r>
              <a:rPr lang="en-US" altLang="zh-CN"/>
              <a:t>                    # </a:t>
            </a:r>
            <a:r>
              <a:rPr lang="zh-CN" altLang="en-US"/>
              <a:t>最后更新mycli到最新版1.27.2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56600" y="5104765"/>
            <a:ext cx="3730625" cy="142557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8712200" y="4447540"/>
            <a:ext cx="34512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设置</a:t>
            </a:r>
            <a:r>
              <a:rPr lang="en-US" altLang="zh-CN"/>
              <a:t>mycli</a:t>
            </a:r>
            <a:r>
              <a:rPr lang="zh-CN" altLang="en-US"/>
              <a:t>的</a:t>
            </a:r>
            <a:r>
              <a:rPr lang="en-US" altLang="zh-CN">
                <a:solidFill>
                  <a:srgbClr val="FF0000"/>
                </a:solidFill>
              </a:rPr>
              <a:t>vi</a:t>
            </a:r>
            <a:r>
              <a:rPr lang="zh-CN" altLang="en-US"/>
              <a:t>模式</a:t>
            </a:r>
            <a:endParaRPr lang="zh-CN" altLang="en-US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升级完</a:t>
            </a:r>
            <a:r>
              <a:rPr lang="en-US" altLang="zh-CN"/>
              <a:t>mycli</a:t>
            </a:r>
            <a:r>
              <a:rPr lang="zh-CN" altLang="en-US"/>
              <a:t>之后的效果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1520" y="2212340"/>
            <a:ext cx="8094980" cy="258191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7095" y="5697855"/>
            <a:ext cx="3594100" cy="74612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9475" y="4952365"/>
            <a:ext cx="2854325" cy="41275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DML(Data Manipulation Language)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p>
            <a:pPr marL="0" indent="0">
              <a:buNone/>
            </a:pPr>
            <a:r>
              <a:rPr lang="en-US" altLang="zh-CN"/>
              <a:t>1. </a:t>
            </a:r>
            <a:r>
              <a:rPr lang="zh-CN" altLang="en-US"/>
              <a:t>在表中插入</a:t>
            </a:r>
            <a:r>
              <a:rPr lang="zh-CN" altLang="en-US"/>
              <a:t>记录</a:t>
            </a:r>
            <a:endParaRPr lang="zh-CN" altLang="en-US"/>
          </a:p>
          <a:p>
            <a:pPr lvl="1"/>
            <a:r>
              <a:rPr lang="en-US" altLang="zh-CN">
                <a:solidFill>
                  <a:srgbClr val="FF0000"/>
                </a:solidFill>
              </a:rPr>
              <a:t>insert</a:t>
            </a:r>
            <a:endParaRPr lang="zh-CN" altLang="en-US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zh-CN"/>
              <a:t>2. </a:t>
            </a:r>
            <a:r>
              <a:rPr lang="zh-CN" altLang="en-US"/>
              <a:t>修改某些列的</a:t>
            </a:r>
            <a:r>
              <a:rPr lang="zh-CN" altLang="en-US"/>
              <a:t>数据</a:t>
            </a:r>
            <a:endParaRPr lang="zh-CN" altLang="en-US"/>
          </a:p>
          <a:p>
            <a:pPr lvl="1"/>
            <a:r>
              <a:rPr lang="en-US" altLang="zh-CN">
                <a:solidFill>
                  <a:srgbClr val="FF0000"/>
                </a:solidFill>
              </a:rPr>
              <a:t>update</a:t>
            </a:r>
            <a:endParaRPr lang="zh-CN" altLang="en-US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zh-CN"/>
              <a:t>3. </a:t>
            </a:r>
            <a:r>
              <a:rPr lang="zh-CN" altLang="en-US"/>
              <a:t>删除某一些</a:t>
            </a:r>
            <a:r>
              <a:rPr lang="zh-CN" altLang="en-US"/>
              <a:t>数据</a:t>
            </a:r>
            <a:endParaRPr lang="zh-CN" altLang="en-US"/>
          </a:p>
          <a:p>
            <a:pPr lvl="1"/>
            <a:r>
              <a:rPr lang="en-US" altLang="zh-CN">
                <a:solidFill>
                  <a:srgbClr val="FF0000"/>
                </a:solidFill>
              </a:rPr>
              <a:t>delete</a:t>
            </a:r>
            <a:endParaRPr lang="en-US" altLang="zh-CN">
              <a:solidFill>
                <a:srgbClr val="FF0000"/>
              </a:solidFill>
            </a:endParaRPr>
          </a:p>
          <a:p>
            <a:pPr lvl="1"/>
            <a:r>
              <a:rPr lang="en-US" altLang="zh-CN">
                <a:solidFill>
                  <a:srgbClr val="FF0000"/>
                </a:solidFill>
              </a:rPr>
              <a:t>truncate</a:t>
            </a:r>
            <a:endParaRPr lang="en-US" altLang="zh-CN">
              <a:solidFill>
                <a:srgbClr val="FF0000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287645" y="1381125"/>
            <a:ext cx="431165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数据控制语言</a:t>
            </a:r>
            <a:r>
              <a:rPr lang="en-US" altLang="zh-CN"/>
              <a:t> -- </a:t>
            </a:r>
            <a:r>
              <a:rPr lang="zh-CN" altLang="en-US"/>
              <a:t>对表中的数据进行</a:t>
            </a:r>
            <a:r>
              <a:rPr lang="zh-CN" altLang="en-US" b="1">
                <a:solidFill>
                  <a:srgbClr val="FF0000"/>
                </a:solidFill>
              </a:rPr>
              <a:t>写操作</a:t>
            </a:r>
            <a:endParaRPr lang="zh-CN" altLang="en-US" b="1">
              <a:solidFill>
                <a:srgbClr val="FF0000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43400" y="1979930"/>
            <a:ext cx="5208270" cy="58610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3400" y="2796540"/>
            <a:ext cx="6027420" cy="118935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3400" y="4370705"/>
            <a:ext cx="4203065" cy="84836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8" name="墨迹 7"/>
              <p14:cNvContentPartPr/>
              <p14:nvPr/>
            </p14:nvContentPartPr>
            <p14:xfrm>
              <a:off x="5661660" y="1976755"/>
              <a:ext cx="614045" cy="28575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5"/>
            </p:blipFill>
            <p:spPr>
              <a:xfrm>
                <a:off x="5661660" y="1976755"/>
                <a:ext cx="614045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9" name="墨迹 8"/>
              <p14:cNvContentPartPr/>
              <p14:nvPr/>
            </p14:nvContentPartPr>
            <p14:xfrm>
              <a:off x="5307965" y="3458845"/>
              <a:ext cx="171450" cy="1397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7"/>
            </p:blipFill>
            <p:spPr>
              <a:xfrm>
                <a:off x="5307965" y="3458845"/>
                <a:ext cx="171450" cy="139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10" name="墨迹 9"/>
              <p14:cNvContentPartPr/>
              <p14:nvPr/>
            </p14:nvContentPartPr>
            <p14:xfrm>
              <a:off x="4464685" y="3275965"/>
              <a:ext cx="456565" cy="3048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9"/>
            </p:blipFill>
            <p:spPr>
              <a:xfrm>
                <a:off x="4464685" y="3275965"/>
                <a:ext cx="456565" cy="304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11" name="墨迹 10"/>
              <p14:cNvContentPartPr/>
              <p14:nvPr/>
            </p14:nvContentPartPr>
            <p14:xfrm>
              <a:off x="5389245" y="3697605"/>
              <a:ext cx="1943100" cy="47625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1"/>
            </p:blipFill>
            <p:spPr>
              <a:xfrm>
                <a:off x="5389245" y="3697605"/>
                <a:ext cx="1943100" cy="47625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DB</a:t>
            </a:r>
            <a:r>
              <a:rPr lang="zh-CN" altLang="en-US"/>
              <a:t>排行榜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16075" y="1691005"/>
            <a:ext cx="8484870" cy="3127375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在表中插入</a:t>
            </a:r>
            <a:r>
              <a:rPr lang="zh-CN" altLang="en-US"/>
              <a:t>数据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31975"/>
            <a:ext cx="10515600" cy="4351338"/>
          </a:xfrm>
        </p:spPr>
        <p:txBody>
          <a:bodyPr/>
          <a:p>
            <a:pPr marL="0" indent="0">
              <a:buNone/>
            </a:pPr>
            <a:r>
              <a:rPr lang="en-US" altLang="zh-CN"/>
              <a:t>1. </a:t>
            </a:r>
            <a:r>
              <a:rPr lang="zh-CN" altLang="en-US"/>
              <a:t>对</a:t>
            </a:r>
            <a:r>
              <a:rPr lang="zh-CN" altLang="en-US">
                <a:solidFill>
                  <a:srgbClr val="FF0000"/>
                </a:solidFill>
              </a:rPr>
              <a:t>指定列</a:t>
            </a:r>
            <a:r>
              <a:rPr lang="zh-CN" altLang="en-US"/>
              <a:t>进行数据的添加</a:t>
            </a:r>
            <a:r>
              <a:rPr lang="en-US" altLang="zh-CN"/>
              <a:t>  (</a:t>
            </a:r>
            <a:r>
              <a:rPr lang="zh-CN" altLang="en-US"/>
              <a:t>一行</a:t>
            </a:r>
            <a:r>
              <a:rPr lang="en-US" altLang="zh-CN"/>
              <a:t>)</a:t>
            </a:r>
            <a:endParaRPr lang="en-US" altLang="zh-CN"/>
          </a:p>
          <a:p>
            <a:pPr marL="457200" lvl="1" indent="0">
              <a:buNone/>
            </a:pPr>
            <a:r>
              <a:rPr lang="en-US" altLang="zh-CN">
                <a:solidFill>
                  <a:srgbClr val="FF0000"/>
                </a:solidFill>
              </a:rPr>
              <a:t>insert into</a:t>
            </a:r>
            <a:r>
              <a:rPr lang="en-US" altLang="zh-CN"/>
              <a:t> TName(field1, field2,...) </a:t>
            </a:r>
            <a:endParaRPr lang="en-US" altLang="zh-CN"/>
          </a:p>
          <a:p>
            <a:pPr marL="457200" lvl="1" indent="0">
              <a:buNone/>
            </a:pPr>
            <a:r>
              <a:rPr lang="en-US" altLang="zh-CN">
                <a:solidFill>
                  <a:srgbClr val="FF0000"/>
                </a:solidFill>
              </a:rPr>
              <a:t>values</a:t>
            </a:r>
            <a:r>
              <a:rPr lang="en-US" altLang="zh-CN"/>
              <a:t>(fiedl1Value, field2Value);</a:t>
            </a:r>
            <a:endParaRPr lang="en-US" altLang="zh-CN"/>
          </a:p>
          <a:p>
            <a:pPr lvl="1"/>
            <a:endParaRPr lang="en-US" altLang="zh-CN"/>
          </a:p>
          <a:p>
            <a:pPr lvl="1"/>
            <a:endParaRPr lang="en-US" altLang="zh-CN"/>
          </a:p>
          <a:p>
            <a:pPr lvl="1"/>
            <a:endParaRPr lang="en-US" altLang="zh-CN"/>
          </a:p>
          <a:p>
            <a:pPr marL="0" lvl="0" indent="0">
              <a:buNone/>
            </a:pPr>
            <a:endParaRPr lang="en-US" altLang="zh-CN" sz="2400"/>
          </a:p>
        </p:txBody>
      </p:sp>
      <p:sp>
        <p:nvSpPr>
          <p:cNvPr id="4" name="文本框 3"/>
          <p:cNvSpPr txBox="1"/>
          <p:nvPr/>
        </p:nvSpPr>
        <p:spPr>
          <a:xfrm>
            <a:off x="915670" y="4868545"/>
            <a:ext cx="75139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SQL</a:t>
            </a:r>
            <a:r>
              <a:rPr lang="zh-CN" altLang="en-US"/>
              <a:t>中字符串的使用，可以用</a:t>
            </a:r>
            <a:r>
              <a:rPr lang="en-US" altLang="zh-CN" b="1">
                <a:solidFill>
                  <a:srgbClr val="FF0000"/>
                </a:solidFill>
              </a:rPr>
              <a:t> </a:t>
            </a:r>
            <a:r>
              <a:rPr lang="zh-CN" altLang="en-US" b="1">
                <a:solidFill>
                  <a:srgbClr val="FF0000"/>
                </a:solidFill>
              </a:rPr>
              <a:t>单引号</a:t>
            </a:r>
            <a:r>
              <a:rPr lang="zh-CN" altLang="en-US"/>
              <a:t>，也可以用双引号。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937260" y="5281930"/>
            <a:ext cx="618045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实际在开发时，由于需要与相应的编程语言结合起来，比如</a:t>
            </a:r>
            <a:r>
              <a:rPr lang="en-US" altLang="zh-CN"/>
              <a:t>C</a:t>
            </a:r>
            <a:r>
              <a:rPr lang="zh-CN" altLang="en-US"/>
              <a:t>语言，建议使用</a:t>
            </a:r>
            <a:r>
              <a:rPr lang="zh-CN" altLang="en-US" b="1">
                <a:solidFill>
                  <a:srgbClr val="FF0000"/>
                </a:solidFill>
              </a:rPr>
              <a:t>单引号</a:t>
            </a:r>
            <a:r>
              <a:rPr lang="zh-CN" altLang="en-US">
                <a:solidFill>
                  <a:srgbClr val="FF0000"/>
                </a:solidFill>
              </a:rPr>
              <a:t>表示字符串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043940" y="6073775"/>
            <a:ext cx="102101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rgbClr val="FF0000"/>
                </a:solidFill>
              </a:rPr>
              <a:t>const char *</a:t>
            </a:r>
            <a:r>
              <a:rPr lang="en-US" altLang="zh-CN"/>
              <a:t> </a:t>
            </a:r>
            <a:r>
              <a:rPr lang="en-US" altLang="zh-CN">
                <a:solidFill>
                  <a:srgbClr val="FF0000"/>
                </a:solidFill>
              </a:rPr>
              <a:t>query </a:t>
            </a:r>
            <a:r>
              <a:rPr lang="en-US" altLang="zh-CN"/>
              <a:t>=</a:t>
            </a:r>
            <a:r>
              <a:rPr lang="en-US" altLang="zh-CN">
                <a:solidFill>
                  <a:srgbClr val="FF0000"/>
                </a:solidFill>
              </a:rPr>
              <a:t> “</a:t>
            </a:r>
            <a:r>
              <a:rPr lang="en-US" altLang="zh-CN"/>
              <a:t>INSERT INTO student(id, name, chinese) VALUES(1, </a:t>
            </a:r>
            <a:r>
              <a:rPr lang="en-US" altLang="zh-CN">
                <a:solidFill>
                  <a:srgbClr val="FF0000"/>
                </a:solidFill>
              </a:rPr>
              <a:t>‘diajia’</a:t>
            </a:r>
            <a:r>
              <a:rPr lang="en-US" altLang="zh-CN"/>
              <a:t>, 90</a:t>
            </a:r>
            <a:r>
              <a:rPr lang="zh-CN" altLang="en-US"/>
              <a:t>）</a:t>
            </a:r>
            <a:r>
              <a:rPr lang="en-US" altLang="zh-CN">
                <a:solidFill>
                  <a:srgbClr val="FF0000"/>
                </a:solidFill>
              </a:rPr>
              <a:t>”</a:t>
            </a:r>
            <a:r>
              <a:rPr lang="en-US" altLang="zh-CN"/>
              <a:t>;</a:t>
            </a:r>
            <a:endParaRPr lang="en-US" altLang="zh-CN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42135" y="3093085"/>
            <a:ext cx="6019800" cy="1730375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在表中插入数据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lvl="0" indent="0">
              <a:buNone/>
            </a:pPr>
            <a:r>
              <a:rPr lang="en-US" altLang="zh-CN">
                <a:sym typeface="+mn-ea"/>
              </a:rPr>
              <a:t>2. </a:t>
            </a:r>
            <a:r>
              <a:rPr lang="zh-CN" altLang="en-US">
                <a:sym typeface="+mn-ea"/>
              </a:rPr>
              <a:t>对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所有列</a:t>
            </a:r>
            <a:r>
              <a:rPr lang="zh-CN" altLang="en-US">
                <a:sym typeface="+mn-ea"/>
              </a:rPr>
              <a:t>都进行数据的添加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（一行）</a:t>
            </a:r>
            <a:endParaRPr lang="zh-CN" altLang="en-US"/>
          </a:p>
          <a:p>
            <a:pPr marL="0" lvl="0" indent="0">
              <a:buNone/>
            </a:pPr>
            <a:r>
              <a:rPr lang="en-US" altLang="zh-CN">
                <a:sym typeface="+mn-ea"/>
              </a:rPr>
              <a:t>     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insert into</a:t>
            </a:r>
            <a:r>
              <a:rPr lang="en-US" altLang="zh-CN">
                <a:sym typeface="+mn-ea"/>
              </a:rPr>
              <a:t> TName 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values</a:t>
            </a:r>
            <a:r>
              <a:rPr lang="en-US" altLang="zh-CN">
                <a:sym typeface="+mn-ea"/>
              </a:rPr>
              <a:t>(field1Value, field2Value, ...);</a:t>
            </a:r>
            <a:endParaRPr lang="en-US" altLang="zh-CN"/>
          </a:p>
          <a:p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7484745" y="2832100"/>
            <a:ext cx="3154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如果添加时，缺少字段会报错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320165" y="2964180"/>
            <a:ext cx="15855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正常情况</a:t>
            </a:r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92925" y="3616960"/>
            <a:ext cx="5378450" cy="86677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425" y="3778885"/>
            <a:ext cx="6238875" cy="56388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>
                <a:sym typeface="+mn-ea"/>
              </a:rPr>
              <a:t>在表中插入数据</a:t>
            </a:r>
            <a:br>
              <a:rPr lang="zh-CN" altLang="en-US"/>
            </a:b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84835" y="1826260"/>
            <a:ext cx="10515600" cy="4351338"/>
          </a:xfrm>
        </p:spPr>
        <p:txBody>
          <a:bodyPr/>
          <a:p>
            <a:pPr marL="0" indent="0">
              <a:buNone/>
            </a:pPr>
            <a:r>
              <a:rPr lang="en-US" altLang="zh-CN" sz="2800">
                <a:sym typeface="+mn-ea"/>
              </a:rPr>
              <a:t>1. </a:t>
            </a:r>
            <a:r>
              <a:rPr lang="zh-CN" altLang="en-US" sz="2800">
                <a:sym typeface="+mn-ea"/>
              </a:rPr>
              <a:t>对</a:t>
            </a:r>
            <a:r>
              <a:rPr lang="zh-CN" altLang="en-US" sz="2800">
                <a:solidFill>
                  <a:srgbClr val="FF0000"/>
                </a:solidFill>
                <a:sym typeface="+mn-ea"/>
              </a:rPr>
              <a:t>指定列</a:t>
            </a:r>
            <a:r>
              <a:rPr lang="zh-CN" altLang="en-US" sz="2800">
                <a:sym typeface="+mn-ea"/>
              </a:rPr>
              <a:t>进行数据的添加</a:t>
            </a:r>
            <a:r>
              <a:rPr lang="en-US" altLang="zh-CN" sz="2800">
                <a:sym typeface="+mn-ea"/>
              </a:rPr>
              <a:t>  (</a:t>
            </a:r>
            <a:r>
              <a:rPr lang="zh-CN" altLang="en-US" sz="2800">
                <a:sym typeface="+mn-ea"/>
              </a:rPr>
              <a:t>多行</a:t>
            </a:r>
            <a:r>
              <a:rPr lang="en-US" altLang="zh-CN" sz="2800">
                <a:sym typeface="+mn-ea"/>
              </a:rPr>
              <a:t>)</a:t>
            </a:r>
            <a:endParaRPr lang="en-US" altLang="zh-CN" sz="2800"/>
          </a:p>
          <a:p>
            <a:pPr marL="457200" lvl="1" indent="0">
              <a:buNone/>
            </a:pPr>
            <a:r>
              <a:rPr lang="en-US" altLang="zh-CN" sz="2800">
                <a:solidFill>
                  <a:srgbClr val="FF0000"/>
                </a:solidFill>
                <a:sym typeface="+mn-ea"/>
              </a:rPr>
              <a:t>insert into</a:t>
            </a:r>
            <a:r>
              <a:rPr lang="en-US" altLang="zh-CN" sz="2800">
                <a:sym typeface="+mn-ea"/>
              </a:rPr>
              <a:t> TName(field1, field2,...) </a:t>
            </a:r>
            <a:endParaRPr lang="en-US" altLang="zh-CN" sz="2800">
              <a:sym typeface="+mn-ea"/>
            </a:endParaRPr>
          </a:p>
          <a:p>
            <a:pPr marL="457200" lvl="1" indent="0">
              <a:buNone/>
            </a:pPr>
            <a:r>
              <a:rPr lang="en-US" altLang="zh-CN" sz="2800">
                <a:solidFill>
                  <a:srgbClr val="FF0000"/>
                </a:solidFill>
                <a:sym typeface="+mn-ea"/>
              </a:rPr>
              <a:t>values</a:t>
            </a:r>
            <a:r>
              <a:rPr lang="en-US" altLang="zh-CN" sz="2800">
                <a:sym typeface="+mn-ea"/>
              </a:rPr>
              <a:t>(fiedl1Value, field2Value)</a:t>
            </a:r>
            <a:r>
              <a:rPr lang="zh-CN" altLang="en-US" sz="2800">
                <a:solidFill>
                  <a:srgbClr val="FF0000"/>
                </a:solidFill>
                <a:sym typeface="+mn-ea"/>
              </a:rPr>
              <a:t>，</a:t>
            </a:r>
            <a:endParaRPr lang="zh-CN" altLang="en-US" sz="2800">
              <a:solidFill>
                <a:srgbClr val="FF0000"/>
              </a:solidFill>
              <a:sym typeface="+mn-ea"/>
            </a:endParaRPr>
          </a:p>
          <a:p>
            <a:pPr marL="457200" lvl="1" indent="0">
              <a:buNone/>
            </a:pPr>
            <a:r>
              <a:rPr lang="en-US" altLang="zh-CN" sz="2800">
                <a:sym typeface="+mn-ea"/>
              </a:rPr>
              <a:t>(filed1Value, field2Value)</a:t>
            </a:r>
            <a:r>
              <a:rPr lang="en-US" altLang="zh-CN" sz="2800">
                <a:solidFill>
                  <a:srgbClr val="FF0000"/>
                </a:solidFill>
                <a:sym typeface="+mn-ea"/>
              </a:rPr>
              <a:t>,...</a:t>
            </a:r>
            <a:r>
              <a:rPr lang="en-US" altLang="zh-CN" sz="2800">
                <a:sym typeface="+mn-ea"/>
              </a:rPr>
              <a:t>;</a:t>
            </a:r>
            <a:endParaRPr lang="en-US" altLang="zh-CN" sz="2800"/>
          </a:p>
          <a:p>
            <a:pPr lvl="1"/>
            <a:endParaRPr lang="en-US" altLang="zh-CN" sz="2800"/>
          </a:p>
          <a:p>
            <a:pPr marL="0" lvl="0" indent="0">
              <a:buNone/>
            </a:pPr>
            <a:r>
              <a:rPr lang="en-US" altLang="zh-CN" sz="2800">
                <a:sym typeface="+mn-ea"/>
              </a:rPr>
              <a:t>2. </a:t>
            </a:r>
            <a:r>
              <a:rPr lang="zh-CN" altLang="en-US" sz="2800">
                <a:sym typeface="+mn-ea"/>
              </a:rPr>
              <a:t>对所有列都进行数据的添加</a:t>
            </a:r>
            <a:r>
              <a:rPr lang="en-US" altLang="zh-CN" sz="2800">
                <a:sym typeface="+mn-ea"/>
              </a:rPr>
              <a:t> </a:t>
            </a:r>
            <a:r>
              <a:rPr lang="zh-CN" altLang="en-US" sz="2800">
                <a:sym typeface="+mn-ea"/>
              </a:rPr>
              <a:t>（多行）</a:t>
            </a:r>
            <a:endParaRPr lang="zh-CN" altLang="en-US" sz="2800"/>
          </a:p>
          <a:p>
            <a:pPr marL="0" lvl="0" indent="0">
              <a:buNone/>
            </a:pPr>
            <a:r>
              <a:rPr lang="en-US" altLang="zh-CN" sz="2800">
                <a:sym typeface="+mn-ea"/>
              </a:rPr>
              <a:t>     </a:t>
            </a:r>
            <a:r>
              <a:rPr lang="en-US" altLang="zh-CN" sz="2800">
                <a:solidFill>
                  <a:srgbClr val="FF0000"/>
                </a:solidFill>
                <a:sym typeface="+mn-ea"/>
              </a:rPr>
              <a:t>insert into</a:t>
            </a:r>
            <a:r>
              <a:rPr lang="en-US" altLang="zh-CN" sz="2800">
                <a:sym typeface="+mn-ea"/>
              </a:rPr>
              <a:t> TName </a:t>
            </a:r>
            <a:r>
              <a:rPr lang="en-US" altLang="zh-CN" sz="2800">
                <a:solidFill>
                  <a:srgbClr val="FF0000"/>
                </a:solidFill>
                <a:sym typeface="+mn-ea"/>
              </a:rPr>
              <a:t>values</a:t>
            </a:r>
            <a:endParaRPr lang="en-US" altLang="zh-CN" sz="2800">
              <a:solidFill>
                <a:srgbClr val="FF0000"/>
              </a:solidFill>
              <a:sym typeface="+mn-ea"/>
            </a:endParaRPr>
          </a:p>
          <a:p>
            <a:pPr marL="0" lvl="0" indent="0">
              <a:buNone/>
            </a:pPr>
            <a:r>
              <a:rPr lang="en-US" altLang="zh-CN" sz="2800">
                <a:solidFill>
                  <a:srgbClr val="FF0000"/>
                </a:solidFill>
                <a:sym typeface="+mn-ea"/>
              </a:rPr>
              <a:t>     </a:t>
            </a:r>
            <a:r>
              <a:rPr lang="en-US" altLang="zh-CN" sz="2800">
                <a:sym typeface="+mn-ea"/>
              </a:rPr>
              <a:t>(field1Value, field2Value...), </a:t>
            </a:r>
            <a:endParaRPr lang="en-US" altLang="zh-CN" sz="2800">
              <a:sym typeface="+mn-ea"/>
            </a:endParaRPr>
          </a:p>
          <a:p>
            <a:pPr marL="0" lvl="1" indent="0">
              <a:buNone/>
            </a:pPr>
            <a:r>
              <a:rPr lang="en-US" altLang="zh-CN" sz="2800">
                <a:sym typeface="+mn-ea"/>
              </a:rPr>
              <a:t>     (filed1Value, field2Value...)</a:t>
            </a:r>
            <a:r>
              <a:rPr lang="zh-CN" altLang="en-US" sz="2800">
                <a:sym typeface="+mn-ea"/>
              </a:rPr>
              <a:t>，</a:t>
            </a:r>
            <a:r>
              <a:rPr lang="en-US" altLang="zh-CN" sz="2800">
                <a:sym typeface="+mn-ea"/>
              </a:rPr>
              <a:t>...;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6384925" y="2505710"/>
            <a:ext cx="597852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添加多条数据时，只需要执行一次</a:t>
            </a:r>
            <a:r>
              <a:rPr lang="en-US" altLang="zh-CN">
                <a:solidFill>
                  <a:srgbClr val="FF0000"/>
                </a:solidFill>
              </a:rPr>
              <a:t>Insert</a:t>
            </a:r>
            <a:r>
              <a:rPr lang="zh-CN" altLang="en-US">
                <a:solidFill>
                  <a:srgbClr val="FF0000"/>
                </a:solidFill>
              </a:rPr>
              <a:t>语句就可以搞定，</a:t>
            </a:r>
            <a:endParaRPr lang="zh-CN" altLang="en-US">
              <a:solidFill>
                <a:srgbClr val="FF0000"/>
              </a:solidFill>
            </a:endParaRPr>
          </a:p>
          <a:p>
            <a:r>
              <a:rPr lang="zh-CN" altLang="en-US">
                <a:solidFill>
                  <a:srgbClr val="FF0000"/>
                </a:solidFill>
              </a:rPr>
              <a:t>这样可以提升数据写入的</a:t>
            </a:r>
            <a:r>
              <a:rPr lang="zh-CN" altLang="en-US" b="1">
                <a:solidFill>
                  <a:srgbClr val="FF0000"/>
                </a:solidFill>
              </a:rPr>
              <a:t>效率</a:t>
            </a:r>
            <a:endParaRPr lang="zh-CN" altLang="en-US" b="1">
              <a:solidFill>
                <a:srgbClr val="FF0000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16345" y="3646170"/>
            <a:ext cx="5924550" cy="28067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修改数据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31975"/>
            <a:ext cx="10515600" cy="4351338"/>
          </a:xfrm>
        </p:spPr>
        <p:txBody>
          <a:bodyPr/>
          <a:p>
            <a:pPr marL="0" indent="0">
              <a:buNone/>
            </a:pPr>
            <a:r>
              <a:rPr lang="en-US" altLang="zh-CN">
                <a:solidFill>
                  <a:srgbClr val="FF0000"/>
                </a:solidFill>
              </a:rPr>
              <a:t>update </a:t>
            </a:r>
            <a:r>
              <a:rPr lang="en-US" altLang="zh-CN"/>
              <a:t>tName </a:t>
            </a:r>
            <a:r>
              <a:rPr lang="en-US" altLang="zh-CN">
                <a:solidFill>
                  <a:srgbClr val="FF0000"/>
                </a:solidFill>
              </a:rPr>
              <a:t>set </a:t>
            </a:r>
            <a:r>
              <a:rPr lang="en-US" altLang="zh-CN"/>
              <a:t>field1=xxx [Where ...]</a:t>
            </a:r>
            <a:endParaRPr lang="en-US" altLang="zh-CN"/>
          </a:p>
        </p:txBody>
      </p:sp>
      <p:sp>
        <p:nvSpPr>
          <p:cNvPr id="5" name="文本框 4"/>
          <p:cNvSpPr txBox="1"/>
          <p:nvPr/>
        </p:nvSpPr>
        <p:spPr>
          <a:xfrm>
            <a:off x="7279005" y="2372995"/>
            <a:ext cx="351345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带</a:t>
            </a:r>
            <a:r>
              <a:rPr lang="en-US" altLang="zh-CN"/>
              <a:t>where</a:t>
            </a:r>
            <a:r>
              <a:rPr lang="zh-CN" altLang="en-US"/>
              <a:t>子句的只作用于</a:t>
            </a:r>
            <a:r>
              <a:rPr lang="zh-CN" altLang="en-US">
                <a:solidFill>
                  <a:srgbClr val="FF0000"/>
                </a:solidFill>
              </a:rPr>
              <a:t>相应行</a:t>
            </a:r>
            <a:r>
              <a:rPr lang="zh-CN" altLang="en-US"/>
              <a:t>；</a:t>
            </a:r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838200" y="2454910"/>
            <a:ext cx="328485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>
                <a:sym typeface="+mn-ea"/>
              </a:rPr>
              <a:t>不带</a:t>
            </a:r>
            <a:r>
              <a:rPr lang="en-US" altLang="zh-CN">
                <a:sym typeface="+mn-ea"/>
              </a:rPr>
              <a:t>where</a:t>
            </a:r>
            <a:r>
              <a:rPr lang="zh-CN" altLang="en-US">
                <a:sym typeface="+mn-ea"/>
              </a:rPr>
              <a:t>子句，作用于所有行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3312795"/>
            <a:ext cx="5934075" cy="29495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1795" y="3458210"/>
            <a:ext cx="7127875" cy="2441575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复制表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en-US" altLang="zh-CN"/>
              <a:t>1. </a:t>
            </a:r>
            <a:r>
              <a:rPr lang="zh-CN" altLang="en-US"/>
              <a:t>复制表结构（</a:t>
            </a:r>
            <a:r>
              <a:rPr lang="zh-CN" altLang="en-US">
                <a:solidFill>
                  <a:srgbClr val="FF0000"/>
                </a:solidFill>
              </a:rPr>
              <a:t>并不复制数据</a:t>
            </a:r>
            <a:r>
              <a:rPr lang="zh-CN" altLang="en-US"/>
              <a:t>）</a:t>
            </a:r>
            <a:endParaRPr lang="zh-CN" altLang="en-US"/>
          </a:p>
          <a:p>
            <a:pPr marL="457200" lvl="1" indent="0">
              <a:buNone/>
            </a:pPr>
            <a:r>
              <a:rPr lang="en-US" altLang="zh-CN"/>
              <a:t>create table newTName</a:t>
            </a:r>
            <a:r>
              <a:rPr lang="en-US" altLang="zh-CN">
                <a:solidFill>
                  <a:srgbClr val="FF0000"/>
                </a:solidFill>
              </a:rPr>
              <a:t> like  oldTName;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20775" y="2872740"/>
            <a:ext cx="6823075" cy="3749675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复制表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en-US" altLang="zh-CN">
                <a:sym typeface="+mn-ea"/>
              </a:rPr>
              <a:t>2. </a:t>
            </a:r>
            <a:r>
              <a:rPr lang="zh-CN" altLang="en-US">
                <a:sym typeface="+mn-ea"/>
              </a:rPr>
              <a:t>复制表结构和数据</a:t>
            </a:r>
            <a:endParaRPr lang="zh-CN" altLang="en-US">
              <a:sym typeface="+mn-ea"/>
            </a:endParaRPr>
          </a:p>
          <a:p>
            <a:pPr marL="457200" lvl="1" indent="0">
              <a:buNone/>
            </a:pPr>
            <a:r>
              <a:rPr lang="en-US" altLang="zh-CN"/>
              <a:t>create table newTName </a:t>
            </a:r>
            <a:r>
              <a:rPr lang="en-US" altLang="zh-CN">
                <a:solidFill>
                  <a:srgbClr val="FF0000"/>
                </a:solidFill>
              </a:rPr>
              <a:t>select * from oldTName</a:t>
            </a:r>
            <a:r>
              <a:rPr lang="en-US" altLang="zh-CN"/>
              <a:t>;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05535" y="2967355"/>
            <a:ext cx="8105140" cy="325374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删除表中的数据</a:t>
            </a:r>
            <a:r>
              <a:rPr lang="en-US" altLang="zh-CN"/>
              <a:t>  ---- </a:t>
            </a:r>
            <a:r>
              <a:rPr lang="zh-CN" altLang="en-US"/>
              <a:t>方法一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p>
            <a:r>
              <a:rPr lang="en-US" altLang="zh-CN">
                <a:solidFill>
                  <a:srgbClr val="FF0000"/>
                </a:solidFill>
              </a:rPr>
              <a:t>delete </a:t>
            </a:r>
            <a:r>
              <a:rPr lang="en-US" altLang="zh-CN"/>
              <a:t>from TName [Where condition];</a:t>
            </a:r>
            <a:endParaRPr lang="en-US" altLang="zh-CN"/>
          </a:p>
        </p:txBody>
      </p:sp>
      <p:sp>
        <p:nvSpPr>
          <p:cNvPr id="7" name="文本框 6"/>
          <p:cNvSpPr txBox="1"/>
          <p:nvPr/>
        </p:nvSpPr>
        <p:spPr>
          <a:xfrm>
            <a:off x="6944995" y="2903855"/>
            <a:ext cx="401066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不加</a:t>
            </a:r>
            <a:r>
              <a:rPr lang="en-US" altLang="zh-CN"/>
              <a:t>Where</a:t>
            </a:r>
            <a:r>
              <a:rPr lang="zh-CN" altLang="en-US"/>
              <a:t>子句，作用于表中的所有行</a:t>
            </a:r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7368540" y="1825625"/>
            <a:ext cx="2926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只删除数据，不删除表结构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838200" y="2664460"/>
            <a:ext cx="332486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加上</a:t>
            </a:r>
            <a:r>
              <a:rPr lang="en-US" altLang="zh-CN">
                <a:solidFill>
                  <a:srgbClr val="FF0000"/>
                </a:solidFill>
              </a:rPr>
              <a:t>Where</a:t>
            </a:r>
            <a:r>
              <a:rPr lang="zh-CN" altLang="en-US">
                <a:solidFill>
                  <a:srgbClr val="FF0000"/>
                </a:solidFill>
              </a:rPr>
              <a:t>子句</a:t>
            </a:r>
            <a:r>
              <a:rPr lang="zh-CN" altLang="en-US"/>
              <a:t>之后，只作用于</a:t>
            </a:r>
            <a:endParaRPr lang="zh-CN" altLang="en-US"/>
          </a:p>
          <a:p>
            <a:r>
              <a:rPr lang="zh-CN" altLang="en-US"/>
              <a:t>满足条件的某些行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7975" y="3566160"/>
            <a:ext cx="5629275" cy="29622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0610" y="3765550"/>
            <a:ext cx="5755005" cy="2232025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删除表中的所有数据</a:t>
            </a:r>
            <a:r>
              <a:rPr lang="en-US" altLang="zh-CN">
                <a:sym typeface="+mn-ea"/>
              </a:rPr>
              <a:t>   -- </a:t>
            </a:r>
            <a:r>
              <a:rPr lang="zh-CN" altLang="en-US">
                <a:sym typeface="+mn-ea"/>
              </a:rPr>
              <a:t>方法二</a:t>
            </a:r>
            <a:r>
              <a:rPr lang="en-US" altLang="zh-CN">
                <a:sym typeface="+mn-ea"/>
              </a:rPr>
              <a:t> truncate</a:t>
            </a:r>
            <a:endParaRPr lang="en-US" altLang="zh-CN"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318260" y="1647825"/>
            <a:ext cx="360680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400">
                <a:solidFill>
                  <a:srgbClr val="FF0000"/>
                </a:solidFill>
              </a:rPr>
              <a:t>truncate </a:t>
            </a:r>
            <a:r>
              <a:rPr lang="en-US" altLang="zh-CN" sz="2400">
                <a:solidFill>
                  <a:schemeClr val="tx1"/>
                </a:solidFill>
              </a:rPr>
              <a:t>[</a:t>
            </a:r>
            <a:r>
              <a:rPr lang="en-US" altLang="zh-CN" sz="2400"/>
              <a:t>table] tableName</a:t>
            </a:r>
            <a:r>
              <a:rPr lang="en-US" altLang="zh-CN"/>
              <a:t>;</a:t>
            </a:r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39545" y="2334260"/>
            <a:ext cx="5537200" cy="417195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DQL(Data Query Language)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70710"/>
            <a:ext cx="10515600" cy="4351338"/>
          </a:xfrm>
        </p:spPr>
        <p:txBody>
          <a:bodyPr/>
          <a:p>
            <a:r>
              <a:rPr lang="zh-CN" altLang="en-US"/>
              <a:t>查询命令</a:t>
            </a:r>
            <a:endParaRPr lang="zh-CN" altLang="en-US"/>
          </a:p>
          <a:p>
            <a:pPr marL="457200" lvl="1" indent="0">
              <a:buNone/>
            </a:pPr>
            <a:endParaRPr lang="en-US" altLang="zh-CN"/>
          </a:p>
        </p:txBody>
      </p:sp>
      <p:sp>
        <p:nvSpPr>
          <p:cNvPr id="6" name="文本框 5"/>
          <p:cNvSpPr txBox="1"/>
          <p:nvPr/>
        </p:nvSpPr>
        <p:spPr>
          <a:xfrm>
            <a:off x="5413375" y="1870710"/>
            <a:ext cx="431165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>
                <a:solidFill>
                  <a:srgbClr val="FF0000"/>
                </a:solidFill>
                <a:sym typeface="+mn-ea"/>
              </a:rPr>
              <a:t>数据查询语言</a:t>
            </a:r>
            <a:r>
              <a:rPr lang="en-US" altLang="zh-CN">
                <a:sym typeface="+mn-ea"/>
              </a:rPr>
              <a:t> -- </a:t>
            </a:r>
            <a:r>
              <a:rPr lang="zh-CN" altLang="en-US">
                <a:sym typeface="+mn-ea"/>
              </a:rPr>
              <a:t>对表中的数据进行</a:t>
            </a:r>
            <a:r>
              <a:rPr lang="zh-CN" altLang="en-US" b="1">
                <a:solidFill>
                  <a:srgbClr val="FF0000"/>
                </a:solidFill>
                <a:sym typeface="+mn-ea"/>
              </a:rPr>
              <a:t>读</a:t>
            </a:r>
            <a:r>
              <a:rPr lang="zh-CN" altLang="en-US" b="1">
                <a:solidFill>
                  <a:srgbClr val="FF0000"/>
                </a:solidFill>
                <a:sym typeface="+mn-ea"/>
              </a:rPr>
              <a:t>操作</a:t>
            </a:r>
            <a:endParaRPr lang="zh-CN" altLang="en-US" b="1">
              <a:solidFill>
                <a:srgbClr val="FF0000"/>
              </a:solidFill>
            </a:endParaRPr>
          </a:p>
          <a:p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43635" y="2517140"/>
            <a:ext cx="7100570" cy="1328420"/>
          </a:xfrm>
          <a:prstGeom prst="rect">
            <a:avLst/>
          </a:prstGeom>
        </p:spPr>
      </p:pic>
      <p:cxnSp>
        <p:nvCxnSpPr>
          <p:cNvPr id="8" name="直接箭头连接符 7"/>
          <p:cNvCxnSpPr/>
          <p:nvPr/>
        </p:nvCxnSpPr>
        <p:spPr>
          <a:xfrm flipV="1">
            <a:off x="2172970" y="3296285"/>
            <a:ext cx="816610" cy="12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3052445" y="3118485"/>
            <a:ext cx="2011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根据条件进行过滤</a:t>
            </a:r>
            <a:endParaRPr lang="zh-CN" altLang="en-US">
              <a:solidFill>
                <a:srgbClr val="FF0000"/>
              </a:solidFill>
            </a:endParaRPr>
          </a:p>
        </p:txBody>
      </p:sp>
      <p:cxnSp>
        <p:nvCxnSpPr>
          <p:cNvPr id="10" name="直接箭头连接符 9"/>
          <p:cNvCxnSpPr/>
          <p:nvPr/>
        </p:nvCxnSpPr>
        <p:spPr>
          <a:xfrm>
            <a:off x="2568575" y="3560445"/>
            <a:ext cx="860425" cy="53975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3373120" y="3975100"/>
            <a:ext cx="2240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对查询结果进行排序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80975" y="4425950"/>
            <a:ext cx="598360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select</a:t>
            </a:r>
            <a:r>
              <a:rPr lang="zh-CN" altLang="en-US"/>
              <a:t>子句，就是选择某些列进行显示，任意调整顺序都行</a:t>
            </a:r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238125" y="4995545"/>
            <a:ext cx="327977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select *  </a:t>
            </a:r>
            <a:r>
              <a:rPr lang="zh-CN" altLang="en-US"/>
              <a:t>就是选择表中的所有列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8778240" y="3192145"/>
            <a:ext cx="2926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针对于</a:t>
            </a:r>
            <a:r>
              <a:rPr lang="zh-CN" altLang="en-US" b="1">
                <a:solidFill>
                  <a:srgbClr val="FF0000"/>
                </a:solidFill>
              </a:rPr>
              <a:t>单表</a:t>
            </a:r>
            <a:r>
              <a:rPr lang="zh-CN" altLang="en-US"/>
              <a:t>操作，简单查询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9602470" y="488950"/>
            <a:ext cx="19056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solidFill>
                  <a:srgbClr val="FF0000"/>
                </a:solidFill>
              </a:rPr>
              <a:t>工作中用的最多</a:t>
            </a:r>
            <a:endParaRPr lang="zh-CN" altLang="en-US" b="1">
              <a:solidFill>
                <a:srgbClr val="FF0000"/>
              </a:solidFill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1095" y="4378960"/>
            <a:ext cx="5831840" cy="210058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去除重复的数据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1106150" cy="4351655"/>
          </a:xfrm>
        </p:spPr>
        <p:txBody>
          <a:bodyPr/>
          <a:p>
            <a:r>
              <a:rPr lang="zh-CN" altLang="en-US"/>
              <a:t>使用</a:t>
            </a:r>
            <a:r>
              <a:rPr lang="en-US" altLang="zh-CN">
                <a:solidFill>
                  <a:srgbClr val="FF0000"/>
                </a:solidFill>
              </a:rPr>
              <a:t>distinct </a:t>
            </a:r>
            <a:r>
              <a:rPr lang="zh-CN" altLang="en-US"/>
              <a:t>关键字</a:t>
            </a:r>
            <a:endParaRPr lang="zh-CN" altLang="en-US"/>
          </a:p>
          <a:p>
            <a:r>
              <a:rPr lang="zh-CN" altLang="en-US"/>
              <a:t>当</a:t>
            </a:r>
            <a:r>
              <a:rPr lang="en-US" altLang="zh-CN"/>
              <a:t>distinct</a:t>
            </a:r>
            <a:r>
              <a:rPr lang="zh-CN" altLang="en-US"/>
              <a:t>作用于单个字段时，去除重复的列即可</a:t>
            </a:r>
            <a:endParaRPr lang="zh-CN" altLang="en-US"/>
          </a:p>
          <a:p>
            <a:r>
              <a:rPr lang="zh-CN" altLang="en-US"/>
              <a:t>当</a:t>
            </a:r>
            <a:r>
              <a:rPr lang="en-US" altLang="zh-CN"/>
              <a:t>distinct</a:t>
            </a:r>
            <a:r>
              <a:rPr lang="zh-CN" altLang="en-US"/>
              <a:t>作用于多个字段时，表示的是</a:t>
            </a:r>
            <a:r>
              <a:rPr lang="zh-CN" altLang="en-US">
                <a:solidFill>
                  <a:srgbClr val="FF0000"/>
                </a:solidFill>
              </a:rPr>
              <a:t>多个字段都相同</a:t>
            </a:r>
            <a:r>
              <a:rPr lang="zh-CN" altLang="en-US"/>
              <a:t>时，</a:t>
            </a:r>
            <a:r>
              <a:rPr lang="zh-CN" altLang="en-US">
                <a:solidFill>
                  <a:srgbClr val="FF0000"/>
                </a:solidFill>
              </a:rPr>
              <a:t>才会去除</a:t>
            </a:r>
            <a:endParaRPr lang="zh-CN" altLang="en-US"/>
          </a:p>
          <a:p>
            <a:r>
              <a:rPr lang="en-US" altLang="zh-CN">
                <a:solidFill>
                  <a:srgbClr val="FF0000"/>
                </a:solidFill>
              </a:rPr>
              <a:t>distinct</a:t>
            </a:r>
            <a:r>
              <a:rPr lang="zh-CN" altLang="en-US"/>
              <a:t>关键字必须要放在第一个字段前面，否则会报错。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1450" y="4352925"/>
            <a:ext cx="5556250" cy="17272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0965" y="4942840"/>
            <a:ext cx="6518275" cy="103187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中国数据库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73480" y="1464310"/>
            <a:ext cx="10038715" cy="467868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select</a:t>
            </a:r>
            <a:r>
              <a:rPr lang="zh-CN" altLang="en-US"/>
              <a:t>的表达式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select</a:t>
            </a:r>
            <a:r>
              <a:rPr lang="zh-CN" altLang="en-US"/>
              <a:t>语句选择的列可以进行运算</a:t>
            </a:r>
            <a:r>
              <a:rPr lang="en-US" altLang="zh-CN"/>
              <a:t> </a:t>
            </a:r>
            <a:endParaRPr lang="zh-CN" altLang="en-US"/>
          </a:p>
          <a:p>
            <a:r>
              <a:rPr lang="zh-CN" altLang="en-US"/>
              <a:t>使用</a:t>
            </a:r>
            <a:r>
              <a:rPr lang="en-US" altLang="zh-CN"/>
              <a:t>as</a:t>
            </a:r>
            <a:r>
              <a:rPr lang="zh-CN" altLang="en-US"/>
              <a:t>还可以对某些列取别名</a:t>
            </a:r>
            <a:endParaRPr lang="en-US" altLang="zh-CN"/>
          </a:p>
        </p:txBody>
      </p:sp>
      <p:sp>
        <p:nvSpPr>
          <p:cNvPr id="7" name="内容占位符 2"/>
          <p:cNvSpPr>
            <a:spLocks noGrp="1"/>
          </p:cNvSpPr>
          <p:nvPr/>
        </p:nvSpPr>
        <p:spPr>
          <a:xfrm>
            <a:off x="838200" y="183197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/>
              <a:t>select</a:t>
            </a:r>
            <a:r>
              <a:rPr lang="zh-CN" altLang="en-US"/>
              <a:t>语句选择的列可以进行运算</a:t>
            </a:r>
            <a:r>
              <a:rPr lang="en-US" altLang="zh-CN"/>
              <a:t> </a:t>
            </a:r>
            <a:endParaRPr lang="zh-CN" altLang="en-US"/>
          </a:p>
          <a:p>
            <a:r>
              <a:rPr lang="zh-CN" altLang="en-US"/>
              <a:t>使用</a:t>
            </a:r>
            <a:r>
              <a:rPr lang="en-US" altLang="zh-CN">
                <a:solidFill>
                  <a:srgbClr val="FF0000"/>
                </a:solidFill>
              </a:rPr>
              <a:t>as</a:t>
            </a:r>
            <a:r>
              <a:rPr lang="zh-CN" altLang="en-US"/>
              <a:t>还可以对某些列取别名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7990" y="3362960"/>
            <a:ext cx="6207125" cy="19716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5940" y="4214495"/>
            <a:ext cx="7537450" cy="1895475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 altLang="zh-CN">
                <a:sym typeface="+mn-ea"/>
              </a:rPr>
              <a:t>select</a:t>
            </a:r>
            <a:r>
              <a:rPr lang="zh-CN" altLang="en-US">
                <a:sym typeface="+mn-ea"/>
              </a:rPr>
              <a:t>语句中出现的列不一定存在数据表中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253490" y="1623060"/>
            <a:ext cx="39268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数据的存储</a:t>
            </a:r>
            <a:r>
              <a:rPr lang="zh-CN" altLang="en-US"/>
              <a:t>和</a:t>
            </a:r>
            <a:r>
              <a:rPr lang="zh-CN" altLang="en-US" b="1">
                <a:solidFill>
                  <a:srgbClr val="FF0000"/>
                </a:solidFill>
              </a:rPr>
              <a:t>数据的展示</a:t>
            </a:r>
            <a:r>
              <a:rPr lang="zh-CN" altLang="en-US"/>
              <a:t>是两回事儿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6044565" y="1593215"/>
            <a:ext cx="227012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rgbClr val="FF0000"/>
                </a:solidFill>
              </a:rPr>
              <a:t>curdate</a:t>
            </a:r>
            <a:r>
              <a:rPr lang="en-US" altLang="zh-CN"/>
              <a:t>()  </a:t>
            </a:r>
            <a:r>
              <a:rPr lang="zh-CN" altLang="en-US"/>
              <a:t>函数</a:t>
            </a:r>
            <a:endParaRPr lang="zh-CN" altLang="en-US"/>
          </a:p>
          <a:p>
            <a:r>
              <a:rPr lang="en-US" altLang="zh-CN">
                <a:solidFill>
                  <a:srgbClr val="FF0000"/>
                </a:solidFill>
              </a:rPr>
              <a:t>CURTIME</a:t>
            </a:r>
            <a:r>
              <a:rPr lang="en-US" altLang="zh-CN"/>
              <a:t>() </a:t>
            </a:r>
            <a:r>
              <a:rPr lang="zh-CN" altLang="en-US"/>
              <a:t>函数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41730" y="2293620"/>
            <a:ext cx="5081905" cy="4347845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Order by</a:t>
            </a:r>
            <a:r>
              <a:rPr lang="zh-CN" altLang="en-US"/>
              <a:t>子句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49275" y="1929765"/>
            <a:ext cx="10515600" cy="4351338"/>
          </a:xfrm>
        </p:spPr>
        <p:txBody>
          <a:bodyPr/>
          <a:p>
            <a:pPr marL="0" indent="0">
              <a:buNone/>
            </a:pPr>
            <a:r>
              <a:rPr lang="en-US" altLang="zh-CN" sz="2000"/>
              <a:t>1. </a:t>
            </a:r>
            <a:r>
              <a:rPr lang="zh-CN" altLang="en-US" sz="2000"/>
              <a:t>选择一个字段进行排序</a:t>
            </a:r>
            <a:endParaRPr lang="zh-CN" altLang="en-US" sz="2000"/>
          </a:p>
          <a:p>
            <a:pPr marL="0" indent="0">
              <a:buNone/>
            </a:pPr>
            <a:r>
              <a:rPr lang="en-US" altLang="zh-CN" sz="2000"/>
              <a:t>2. </a:t>
            </a:r>
            <a:r>
              <a:rPr lang="zh-CN" altLang="en-US" sz="2000"/>
              <a:t>默认情况下是升序</a:t>
            </a:r>
            <a:r>
              <a:rPr lang="en-US" altLang="zh-CN" sz="2000">
                <a:solidFill>
                  <a:srgbClr val="FF0000"/>
                </a:solidFill>
              </a:rPr>
              <a:t>ASC</a:t>
            </a:r>
            <a:endParaRPr lang="en-US" altLang="zh-CN" sz="2000"/>
          </a:p>
          <a:p>
            <a:pPr marL="0" indent="0">
              <a:buNone/>
            </a:pPr>
            <a:r>
              <a:rPr lang="en-US" altLang="zh-CN" sz="2000"/>
              <a:t>3. </a:t>
            </a:r>
            <a:r>
              <a:rPr lang="zh-CN" altLang="en-US" sz="2000"/>
              <a:t>降序排列用</a:t>
            </a:r>
            <a:r>
              <a:rPr lang="en-US" altLang="zh-CN" sz="2000">
                <a:solidFill>
                  <a:srgbClr val="FF0000"/>
                </a:solidFill>
              </a:rPr>
              <a:t>DESC</a:t>
            </a:r>
            <a:endParaRPr lang="en-US" altLang="zh-CN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zh-CN" sz="2000"/>
              <a:t>4. </a:t>
            </a:r>
            <a:r>
              <a:rPr lang="zh-CN" altLang="en-US" sz="2000"/>
              <a:t>如果选择</a:t>
            </a:r>
            <a:r>
              <a:rPr lang="zh-CN" altLang="en-US" sz="2000" b="1">
                <a:solidFill>
                  <a:srgbClr val="FF0000"/>
                </a:solidFill>
              </a:rPr>
              <a:t>多个字段</a:t>
            </a:r>
            <a:r>
              <a:rPr lang="zh-CN" altLang="en-US" sz="2000"/>
              <a:t>，</a:t>
            </a:r>
            <a:endParaRPr lang="zh-CN" altLang="en-US" sz="2000"/>
          </a:p>
          <a:p>
            <a:pPr marL="0" indent="0">
              <a:buNone/>
            </a:pPr>
            <a:r>
              <a:rPr lang="zh-CN" altLang="en-US" sz="2000"/>
              <a:t>第一个是</a:t>
            </a:r>
            <a:r>
              <a:rPr lang="zh-CN" altLang="en-US" sz="2000">
                <a:solidFill>
                  <a:srgbClr val="FF0000"/>
                </a:solidFill>
              </a:rPr>
              <a:t>主排序</a:t>
            </a:r>
            <a:r>
              <a:rPr lang="zh-CN" altLang="en-US" sz="2000"/>
              <a:t>的字段，</a:t>
            </a:r>
            <a:endParaRPr lang="zh-CN" altLang="en-US" sz="2000"/>
          </a:p>
          <a:p>
            <a:pPr marL="0" indent="0">
              <a:buNone/>
            </a:pPr>
            <a:r>
              <a:rPr lang="zh-CN" altLang="en-US" sz="2000"/>
              <a:t>后续的依次副排序的字段</a:t>
            </a:r>
            <a:endParaRPr lang="zh-CN" altLang="en-US" sz="20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6265" y="4486275"/>
            <a:ext cx="10553065" cy="213233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2160" y="1073785"/>
            <a:ext cx="7240905" cy="2742565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Where</a:t>
            </a:r>
            <a:r>
              <a:rPr lang="zh-CN" altLang="en-US"/>
              <a:t>子句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999615"/>
            <a:ext cx="10515600" cy="4351338"/>
          </a:xfrm>
        </p:spPr>
        <p:txBody>
          <a:bodyPr/>
          <a:p>
            <a:r>
              <a:rPr lang="zh-CN" altLang="en-US"/>
              <a:t>比较运算符</a:t>
            </a:r>
            <a:r>
              <a:rPr lang="en-US" altLang="zh-CN"/>
              <a:t>    &gt;  &lt;</a:t>
            </a:r>
            <a:endParaRPr lang="en-US" altLang="zh-CN"/>
          </a:p>
          <a:p>
            <a:r>
              <a:rPr lang="zh-CN" altLang="en-US"/>
              <a:t>范围查找</a:t>
            </a:r>
            <a:r>
              <a:rPr lang="en-US" altLang="zh-CN"/>
              <a:t>      between ... and ...   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77035" y="3488690"/>
            <a:ext cx="6269355" cy="227838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318000" y="2090420"/>
            <a:ext cx="15716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不等于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115935" y="3608705"/>
            <a:ext cx="37084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!=</a:t>
            </a:r>
            <a:endParaRPr lang="en-US" altLang="zh-CN"/>
          </a:p>
        </p:txBody>
      </p:sp>
      <p:sp>
        <p:nvSpPr>
          <p:cNvPr id="8" name="文本框 7"/>
          <p:cNvSpPr txBox="1"/>
          <p:nvPr/>
        </p:nvSpPr>
        <p:spPr>
          <a:xfrm>
            <a:off x="4136390" y="1294130"/>
            <a:ext cx="33096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solidFill>
                  <a:srgbClr val="FF0000"/>
                </a:solidFill>
              </a:rPr>
              <a:t>进行条件的筛选</a:t>
            </a:r>
            <a:endParaRPr lang="zh-CN" altLang="en-US" b="1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9" name="墨迹 8"/>
              <p14:cNvContentPartPr/>
              <p14:nvPr/>
            </p14:nvContentPartPr>
            <p14:xfrm>
              <a:off x="3966210" y="3514725"/>
              <a:ext cx="456565" cy="25146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3"/>
            </p:blipFill>
            <p:spPr>
              <a:xfrm>
                <a:off x="3966210" y="3514725"/>
                <a:ext cx="456565" cy="2514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10" name="墨迹 9"/>
              <p14:cNvContentPartPr/>
              <p14:nvPr/>
            </p14:nvContentPartPr>
            <p14:xfrm>
              <a:off x="6624320" y="3480435"/>
              <a:ext cx="601345" cy="34163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5"/>
            </p:blipFill>
            <p:spPr>
              <a:xfrm>
                <a:off x="6624320" y="3480435"/>
                <a:ext cx="601345" cy="341630"/>
              </a:xfrm>
              <a:prstGeom prst="rect"/>
            </p:spPr>
          </p:pic>
        </mc:Fallback>
      </mc:AlternateContent>
      <p:sp>
        <p:nvSpPr>
          <p:cNvPr id="11" name="文本框 10"/>
          <p:cNvSpPr txBox="1"/>
          <p:nvPr/>
        </p:nvSpPr>
        <p:spPr>
          <a:xfrm>
            <a:off x="4033520" y="3060700"/>
            <a:ext cx="9671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!=</a:t>
            </a:r>
            <a:endParaRPr lang="en-US" altLang="zh-CN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Where</a:t>
            </a:r>
            <a:r>
              <a:rPr lang="zh-CN" altLang="en-US">
                <a:sym typeface="+mn-ea"/>
              </a:rPr>
              <a:t>子句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979805" y="1652270"/>
            <a:ext cx="26962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比较查询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83945" y="2693035"/>
            <a:ext cx="9514840" cy="1790065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Where</a:t>
            </a:r>
            <a:r>
              <a:rPr lang="zh-CN" altLang="en-US"/>
              <a:t>子句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p>
            <a:r>
              <a:rPr lang="zh-CN" altLang="en-US"/>
              <a:t>枚举查询</a:t>
            </a:r>
            <a:r>
              <a:rPr lang="en-US" altLang="zh-CN"/>
              <a:t> in     </a:t>
            </a:r>
            <a:r>
              <a:rPr lang="zh-CN" altLang="en-US">
                <a:solidFill>
                  <a:srgbClr val="FF0000"/>
                </a:solidFill>
              </a:rPr>
              <a:t>经常在子查询中出现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796415" y="2630805"/>
            <a:ext cx="309880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使用</a:t>
            </a:r>
            <a:r>
              <a:rPr lang="en-US" altLang="zh-CN"/>
              <a:t>in</a:t>
            </a:r>
            <a:r>
              <a:rPr lang="zh-CN" altLang="en-US"/>
              <a:t>的时候，要加上小括号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51280" y="3557905"/>
            <a:ext cx="8317230" cy="195072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>
                <a:sym typeface="+mn-ea"/>
              </a:rPr>
              <a:t>Where</a:t>
            </a:r>
            <a:r>
              <a:rPr lang="zh-CN" altLang="en-US">
                <a:sym typeface="+mn-ea"/>
              </a:rPr>
              <a:t>子句</a:t>
            </a:r>
            <a:br>
              <a:rPr lang="zh-CN" altLang="en-US"/>
            </a:b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99160" y="1329690"/>
            <a:ext cx="10515600" cy="4351338"/>
          </a:xfrm>
        </p:spPr>
        <p:txBody>
          <a:bodyPr/>
          <a:p>
            <a:r>
              <a:rPr lang="zh-CN" altLang="en-US"/>
              <a:t>模糊查询</a:t>
            </a:r>
            <a:r>
              <a:rPr lang="en-US" altLang="zh-CN">
                <a:solidFill>
                  <a:srgbClr val="FF0000"/>
                </a:solidFill>
              </a:rPr>
              <a:t> like</a:t>
            </a:r>
            <a:endParaRPr lang="en-US" altLang="zh-CN">
              <a:solidFill>
                <a:srgbClr val="FF0000"/>
              </a:solidFill>
            </a:endParaRPr>
          </a:p>
          <a:p>
            <a:pPr lvl="1"/>
            <a:r>
              <a:rPr lang="zh-CN" altLang="en-US">
                <a:solidFill>
                  <a:srgbClr val="FF0000"/>
                </a:solidFill>
              </a:rPr>
              <a:t>通配符</a:t>
            </a:r>
            <a:r>
              <a:rPr lang="en-US" altLang="zh-CN">
                <a:solidFill>
                  <a:srgbClr val="FF0000"/>
                </a:solidFill>
              </a:rPr>
              <a:t>_ :   </a:t>
            </a:r>
            <a:r>
              <a:rPr lang="zh-CN" altLang="en-US">
                <a:solidFill>
                  <a:srgbClr val="FF0000"/>
                </a:solidFill>
              </a:rPr>
              <a:t>下划线代表一个任意字符</a:t>
            </a:r>
            <a:endParaRPr lang="zh-CN" altLang="en-US">
              <a:solidFill>
                <a:srgbClr val="FF0000"/>
              </a:solidFill>
            </a:endParaRPr>
          </a:p>
          <a:p>
            <a:pPr lvl="1"/>
            <a:r>
              <a:rPr lang="zh-CN" altLang="en-US">
                <a:solidFill>
                  <a:srgbClr val="FF0000"/>
                </a:solidFill>
              </a:rPr>
              <a:t>通配符</a:t>
            </a:r>
            <a:r>
              <a:rPr lang="en-US" altLang="zh-CN">
                <a:solidFill>
                  <a:srgbClr val="FF0000"/>
                </a:solidFill>
              </a:rPr>
              <a:t>%</a:t>
            </a:r>
            <a:r>
              <a:rPr lang="zh-CN" altLang="en-US">
                <a:solidFill>
                  <a:srgbClr val="FF0000"/>
                </a:solidFill>
              </a:rPr>
              <a:t>：</a:t>
            </a:r>
            <a:r>
              <a:rPr lang="en-US" altLang="zh-CN">
                <a:solidFill>
                  <a:srgbClr val="FF0000"/>
                </a:solidFill>
              </a:rPr>
              <a:t> </a:t>
            </a:r>
            <a:r>
              <a:rPr lang="zh-CN" altLang="en-US">
                <a:solidFill>
                  <a:srgbClr val="FF0000"/>
                </a:solidFill>
              </a:rPr>
              <a:t>百分号代表的是</a:t>
            </a:r>
            <a:r>
              <a:rPr lang="en-US" altLang="zh-CN">
                <a:solidFill>
                  <a:srgbClr val="FF0000"/>
                </a:solidFill>
              </a:rPr>
              <a:t>0</a:t>
            </a:r>
            <a:r>
              <a:rPr lang="zh-CN" altLang="en-US">
                <a:solidFill>
                  <a:srgbClr val="FF0000"/>
                </a:solidFill>
              </a:rPr>
              <a:t>个或者多个字符</a:t>
            </a:r>
            <a:endParaRPr lang="zh-CN" altLang="en-US">
              <a:solidFill>
                <a:srgbClr val="FF000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46885" y="2907665"/>
            <a:ext cx="6007100" cy="13398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6885" y="4588510"/>
            <a:ext cx="5988050" cy="160020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判空操作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4826000" y="830580"/>
            <a:ext cx="36633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一般不要在字段中允许为</a:t>
            </a:r>
            <a:r>
              <a:rPr lang="en-US" altLang="zh-CN" b="1">
                <a:solidFill>
                  <a:srgbClr val="FF0000"/>
                </a:solidFill>
              </a:rPr>
              <a:t>NULL</a:t>
            </a:r>
            <a:endParaRPr lang="en-US" altLang="zh-CN" b="1">
              <a:solidFill>
                <a:srgbClr val="FF0000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08430" y="1728470"/>
            <a:ext cx="7806690" cy="348869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5" name="墨迹 4"/>
              <p14:cNvContentPartPr/>
              <p14:nvPr/>
            </p14:nvContentPartPr>
            <p14:xfrm>
              <a:off x="8315325" y="3735705"/>
              <a:ext cx="750570" cy="358775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3"/>
            </p:blipFill>
            <p:spPr>
              <a:xfrm>
                <a:off x="8315325" y="3735705"/>
                <a:ext cx="750570" cy="358775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分页查询</a:t>
            </a:r>
            <a:r>
              <a:rPr lang="en-US" altLang="zh-CN"/>
              <a:t> </a:t>
            </a:r>
            <a:r>
              <a:rPr lang="zh-CN" altLang="en-US"/>
              <a:t>（</a:t>
            </a:r>
            <a:r>
              <a:rPr lang="zh-CN" altLang="en-US">
                <a:solidFill>
                  <a:srgbClr val="FF0000"/>
                </a:solidFill>
              </a:rPr>
              <a:t>常考点</a:t>
            </a:r>
            <a:r>
              <a:rPr lang="zh-CN" altLang="en-US"/>
              <a:t>）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 b="1">
                <a:solidFill>
                  <a:srgbClr val="FF0000"/>
                </a:solidFill>
              </a:rPr>
              <a:t>limit </a:t>
            </a:r>
            <a:r>
              <a:rPr lang="en-US" altLang="zh-CN">
                <a:solidFill>
                  <a:srgbClr val="FF0000"/>
                </a:solidFill>
              </a:rPr>
              <a:t>m</a:t>
            </a:r>
            <a:r>
              <a:rPr lang="en-US" altLang="zh-CN"/>
              <a:t>        </a:t>
            </a:r>
            <a:r>
              <a:rPr lang="zh-CN" altLang="en-US"/>
              <a:t>如果只有一个数字时表示获取前</a:t>
            </a:r>
            <a:r>
              <a:rPr lang="en-US" altLang="zh-CN"/>
              <a:t>m</a:t>
            </a:r>
            <a:r>
              <a:rPr lang="zh-CN" altLang="en-US"/>
              <a:t>条记录</a:t>
            </a:r>
            <a:endParaRPr lang="zh-CN" altLang="en-US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r>
              <a:rPr lang="zh-CN" altLang="en-US"/>
              <a:t>第一种写法：</a:t>
            </a:r>
            <a:endParaRPr lang="zh-CN" altLang="en-US"/>
          </a:p>
          <a:p>
            <a:pPr lvl="1"/>
            <a:r>
              <a:rPr lang="en-US" altLang="zh-CN"/>
              <a:t> </a:t>
            </a:r>
            <a:r>
              <a:rPr lang="en-US" altLang="zh-CN">
                <a:solidFill>
                  <a:srgbClr val="FF0000"/>
                </a:solidFill>
              </a:rPr>
              <a:t> limit m,n</a:t>
            </a:r>
            <a:r>
              <a:rPr lang="en-US" altLang="zh-CN"/>
              <a:t>     m</a:t>
            </a:r>
            <a:r>
              <a:rPr lang="zh-CN" altLang="en-US"/>
              <a:t>表示的是偏移记录条数，</a:t>
            </a:r>
            <a:r>
              <a:rPr lang="en-US" altLang="zh-CN"/>
              <a:t> n</a:t>
            </a:r>
            <a:r>
              <a:rPr lang="zh-CN" altLang="en-US"/>
              <a:t>表示要显示的数据条数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63115" y="2446655"/>
            <a:ext cx="6642100" cy="129857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918450" y="5162550"/>
            <a:ext cx="21126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RECORD_PER_PAGE</a:t>
            </a:r>
            <a:endParaRPr lang="en-US" altLang="zh-CN"/>
          </a:p>
        </p:txBody>
      </p:sp>
      <p:sp>
        <p:nvSpPr>
          <p:cNvPr id="6" name="文本框 5"/>
          <p:cNvSpPr txBox="1"/>
          <p:nvPr/>
        </p:nvSpPr>
        <p:spPr>
          <a:xfrm>
            <a:off x="10057130" y="5179695"/>
            <a:ext cx="12693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 2</a:t>
            </a:r>
            <a:endParaRPr lang="en-US" altLang="zh-CN"/>
          </a:p>
        </p:txBody>
      </p:sp>
      <p:sp>
        <p:nvSpPr>
          <p:cNvPr id="7" name="文本框 6"/>
          <p:cNvSpPr txBox="1"/>
          <p:nvPr/>
        </p:nvSpPr>
        <p:spPr>
          <a:xfrm>
            <a:off x="7918450" y="5622290"/>
            <a:ext cx="23171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PAGES    3</a:t>
            </a:r>
            <a:endParaRPr lang="en-US" altLang="zh-CN"/>
          </a:p>
        </p:txBody>
      </p:sp>
      <p:sp>
        <p:nvSpPr>
          <p:cNvPr id="8" name="文本框 7"/>
          <p:cNvSpPr txBox="1"/>
          <p:nvPr/>
        </p:nvSpPr>
        <p:spPr>
          <a:xfrm>
            <a:off x="7803515" y="6108065"/>
            <a:ext cx="37223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RECORD_PER_PAGE * (PAGES - 1)</a:t>
            </a:r>
            <a:endParaRPr lang="en-US" altLang="zh-CN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445" y="4949190"/>
            <a:ext cx="6371590" cy="1527175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分页查询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（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常考点</a:t>
            </a:r>
            <a:r>
              <a:rPr lang="zh-CN" altLang="en-US">
                <a:sym typeface="+mn-ea"/>
              </a:rPr>
              <a:t>）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p>
            <a:pPr marL="0" indent="0">
              <a:buNone/>
            </a:pPr>
            <a:r>
              <a:rPr lang="en-US" altLang="zh-CN">
                <a:sym typeface="+mn-ea"/>
              </a:rPr>
              <a:t>limit </a:t>
            </a:r>
            <a:endParaRPr lang="en-US" altLang="zh-CN"/>
          </a:p>
          <a:p>
            <a:r>
              <a:rPr lang="zh-CN" altLang="en-US">
                <a:sym typeface="+mn-ea"/>
              </a:rPr>
              <a:t>第二种写法：</a:t>
            </a:r>
            <a:endParaRPr lang="zh-CN" altLang="en-US">
              <a:sym typeface="+mn-ea"/>
            </a:endParaRPr>
          </a:p>
          <a:p>
            <a:pPr lvl="1"/>
            <a:r>
              <a:rPr lang="en-US" altLang="zh-CN" sz="2400">
                <a:sym typeface="+mn-ea"/>
              </a:rPr>
              <a:t>limit </a:t>
            </a:r>
            <a:r>
              <a:rPr lang="en-US" altLang="zh-CN" sz="2400">
                <a:solidFill>
                  <a:srgbClr val="FF0000"/>
                </a:solidFill>
                <a:sym typeface="+mn-ea"/>
              </a:rPr>
              <a:t>m</a:t>
            </a:r>
            <a:r>
              <a:rPr lang="en-US" altLang="zh-CN" sz="2400">
                <a:sym typeface="+mn-ea"/>
              </a:rPr>
              <a:t> offset </a:t>
            </a:r>
            <a:r>
              <a:rPr lang="en-US" altLang="zh-CN" sz="2400">
                <a:solidFill>
                  <a:srgbClr val="FF0000"/>
                </a:solidFill>
                <a:sym typeface="+mn-ea"/>
              </a:rPr>
              <a:t>n</a:t>
            </a:r>
            <a:r>
              <a:rPr lang="en-US" altLang="zh-CN"/>
              <a:t>     </a:t>
            </a:r>
            <a:r>
              <a:rPr lang="en-US" altLang="zh-CN">
                <a:sym typeface="+mn-ea"/>
              </a:rPr>
              <a:t> n</a:t>
            </a:r>
            <a:r>
              <a:rPr lang="zh-CN" altLang="en-US">
                <a:sym typeface="+mn-ea"/>
              </a:rPr>
              <a:t>表示的是偏移记录条数，</a:t>
            </a:r>
            <a:r>
              <a:rPr lang="en-US" altLang="zh-CN">
                <a:sym typeface="+mn-ea"/>
              </a:rPr>
              <a:t> m</a:t>
            </a:r>
            <a:r>
              <a:rPr lang="zh-CN" altLang="en-US">
                <a:sym typeface="+mn-ea"/>
              </a:rPr>
              <a:t>表示要显示的数据条数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7280" y="3695065"/>
            <a:ext cx="7142480" cy="155448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5" name="墨迹 4"/>
              <p14:cNvContentPartPr/>
              <p14:nvPr/>
            </p14:nvContentPartPr>
            <p14:xfrm>
              <a:off x="5789295" y="3667760"/>
              <a:ext cx="729615" cy="324485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3"/>
            </p:blipFill>
            <p:spPr>
              <a:xfrm>
                <a:off x="5789295" y="3667760"/>
                <a:ext cx="729615" cy="3244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6" name="墨迹 5"/>
              <p14:cNvContentPartPr/>
              <p14:nvPr/>
            </p14:nvContentPartPr>
            <p14:xfrm>
              <a:off x="6811645" y="3684905"/>
              <a:ext cx="755015" cy="302895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5"/>
            </p:blipFill>
            <p:spPr>
              <a:xfrm>
                <a:off x="6811645" y="3684905"/>
                <a:ext cx="755015" cy="302895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关系模型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94765" y="1894840"/>
            <a:ext cx="9305290" cy="3819525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数据完整性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en-US" altLang="zh-CN"/>
              <a:t>1. </a:t>
            </a:r>
            <a:r>
              <a:rPr lang="zh-CN" altLang="en-US"/>
              <a:t>实体完整性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2. </a:t>
            </a:r>
            <a:r>
              <a:rPr lang="zh-CN" altLang="en-US"/>
              <a:t>域完整性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3. </a:t>
            </a:r>
            <a:r>
              <a:rPr lang="zh-CN" altLang="en-US"/>
              <a:t>参照完整性</a:t>
            </a:r>
            <a:endParaRPr lang="zh-CN" altLang="en-US"/>
          </a:p>
          <a:p>
            <a:pPr marL="0" indent="0">
              <a:buNone/>
            </a:pPr>
            <a:endParaRPr lang="zh-CN" altLang="en-US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数据的完整性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99465" y="1522095"/>
            <a:ext cx="11218545" cy="4351655"/>
          </a:xfrm>
        </p:spPr>
        <p:txBody>
          <a:bodyPr/>
          <a:p>
            <a:pPr marL="0" indent="0">
              <a:buNone/>
            </a:pPr>
            <a:r>
              <a:rPr lang="zh-CN" altLang="en-US"/>
              <a:t>三种完整性</a:t>
            </a:r>
            <a:endParaRPr lang="zh-CN" altLang="en-US"/>
          </a:p>
          <a:p>
            <a:pPr marL="457200" lvl="1" indent="0">
              <a:buNone/>
            </a:pPr>
            <a:r>
              <a:rPr lang="en-US" altLang="zh-CN">
                <a:solidFill>
                  <a:srgbClr val="FF0000"/>
                </a:solidFill>
              </a:rPr>
              <a:t>1</a:t>
            </a:r>
            <a:r>
              <a:rPr lang="zh-CN" altLang="en-US">
                <a:solidFill>
                  <a:srgbClr val="FF0000"/>
                </a:solidFill>
              </a:rPr>
              <a:t>、实体完整性</a:t>
            </a:r>
            <a:r>
              <a:rPr lang="zh-CN" altLang="en-US"/>
              <a:t>：表中的每一行数据都是唯一的，不能出现重复的。</a:t>
            </a:r>
            <a:endParaRPr lang="zh-CN" altLang="en-US"/>
          </a:p>
          <a:p>
            <a:pPr marL="2286000" lvl="5" indent="0">
              <a:buNone/>
            </a:pPr>
            <a:r>
              <a:rPr lang="en-US" altLang="zh-CN" sz="2400"/>
              <a:t>   </a:t>
            </a:r>
            <a:r>
              <a:rPr lang="en-US" altLang="zh-CN" sz="2400">
                <a:solidFill>
                  <a:srgbClr val="FF0000"/>
                </a:solidFill>
              </a:rPr>
              <a:t>   </a:t>
            </a:r>
            <a:endParaRPr lang="en-US" altLang="zh-CN" sz="2400">
              <a:solidFill>
                <a:srgbClr val="FF0000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832610" y="2748280"/>
            <a:ext cx="33985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设置</a:t>
            </a:r>
            <a:r>
              <a:rPr lang="zh-CN" altLang="en-US" b="1">
                <a:solidFill>
                  <a:srgbClr val="FF0000"/>
                </a:solidFill>
              </a:rPr>
              <a:t>主键，不能为空，不能重复</a:t>
            </a:r>
            <a:endParaRPr lang="zh-CN" altLang="en-US" b="1">
              <a:solidFill>
                <a:srgbClr val="FF0000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832610" y="3305810"/>
            <a:ext cx="52076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一般情况下，</a:t>
            </a:r>
            <a:r>
              <a:rPr lang="en-US" altLang="zh-CN"/>
              <a:t> </a:t>
            </a:r>
            <a:r>
              <a:rPr lang="zh-CN" altLang="en-US"/>
              <a:t>都会用一个</a:t>
            </a:r>
            <a:r>
              <a:rPr lang="zh-CN" altLang="en-US">
                <a:solidFill>
                  <a:srgbClr val="FF0000"/>
                </a:solidFill>
              </a:rPr>
              <a:t>整型数据</a:t>
            </a:r>
            <a:r>
              <a:rPr lang="zh-CN" altLang="en-US"/>
              <a:t>表示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1885950" y="3929380"/>
            <a:ext cx="48380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TINYINT/SMALLINT/</a:t>
            </a:r>
            <a:r>
              <a:rPr lang="en-US" altLang="zh-CN">
                <a:solidFill>
                  <a:srgbClr val="FF0000"/>
                </a:solidFill>
              </a:rPr>
              <a:t>INT</a:t>
            </a:r>
            <a:r>
              <a:rPr lang="en-US" altLang="zh-CN"/>
              <a:t>/</a:t>
            </a:r>
            <a:r>
              <a:rPr lang="en-US" altLang="zh-CN">
                <a:solidFill>
                  <a:srgbClr val="FF0000"/>
                </a:solidFill>
              </a:rPr>
              <a:t>BIGINT</a:t>
            </a:r>
            <a:endParaRPr lang="en-US" altLang="zh-CN">
              <a:solidFill>
                <a:srgbClr val="FF0000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576955" y="4394200"/>
            <a:ext cx="30162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2^32   4G   40</a:t>
            </a:r>
            <a:r>
              <a:rPr lang="zh-CN" altLang="en-US"/>
              <a:t>亿条</a:t>
            </a:r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3576955" y="4947285"/>
            <a:ext cx="28670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rgbClr val="FF0000"/>
                </a:solidFill>
              </a:rPr>
              <a:t>2^64   </a:t>
            </a:r>
            <a:r>
              <a:rPr lang="zh-CN" altLang="en-US" b="1">
                <a:solidFill>
                  <a:srgbClr val="FF0000"/>
                </a:solidFill>
              </a:rPr>
              <a:t>无穷大</a:t>
            </a:r>
            <a:endParaRPr lang="zh-CN" altLang="en-US" b="1">
              <a:solidFill>
                <a:srgbClr val="FF0000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066915" y="3200400"/>
            <a:ext cx="23361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NOT NULL  </a:t>
            </a:r>
            <a:endParaRPr lang="en-US" altLang="zh-CN"/>
          </a:p>
        </p:txBody>
      </p:sp>
      <p:sp>
        <p:nvSpPr>
          <p:cNvPr id="10" name="文本框 9"/>
          <p:cNvSpPr txBox="1"/>
          <p:nvPr/>
        </p:nvSpPr>
        <p:spPr>
          <a:xfrm>
            <a:off x="1407795" y="5663565"/>
            <a:ext cx="21691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PRIMARY KEY</a:t>
            </a:r>
            <a:endParaRPr lang="en-US" altLang="zh-CN">
              <a:solidFill>
                <a:srgbClr val="FF0000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146425" y="5663565"/>
            <a:ext cx="34467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需要修改表的结构</a:t>
            </a:r>
            <a:endParaRPr lang="zh-CN" altLang="en-US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设置主键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172845" y="1470025"/>
            <a:ext cx="631317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1. </a:t>
            </a:r>
            <a:r>
              <a:rPr lang="zh-CN" altLang="en-US"/>
              <a:t>表已经存在的情况下，</a:t>
            </a:r>
            <a:r>
              <a:rPr lang="en-US" altLang="zh-CN"/>
              <a:t> </a:t>
            </a:r>
            <a:r>
              <a:rPr lang="zh-CN" altLang="en-US"/>
              <a:t>并且其中有数据，如果有已经有</a:t>
            </a:r>
            <a:r>
              <a:rPr lang="en-US" altLang="zh-CN"/>
              <a:t>id</a:t>
            </a:r>
            <a:r>
              <a:rPr lang="zh-CN" altLang="en-US"/>
              <a:t>相同的数据，</a:t>
            </a:r>
            <a:r>
              <a:rPr lang="zh-CN" altLang="en-US">
                <a:solidFill>
                  <a:srgbClr val="FF0000"/>
                </a:solidFill>
              </a:rPr>
              <a:t>就无法完成修改表结构的操作</a:t>
            </a:r>
            <a:endParaRPr lang="zh-CN" altLang="en-US">
              <a:solidFill>
                <a:srgbClr val="FF0000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4805" y="2330450"/>
            <a:ext cx="6102350" cy="10985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7660" y="2036445"/>
            <a:ext cx="5200650" cy="17970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205" y="4206240"/>
            <a:ext cx="6169025" cy="207962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740410" y="3744595"/>
            <a:ext cx="48647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主键中有</a:t>
            </a:r>
            <a:r>
              <a:rPr lang="en-US" altLang="zh-CN">
                <a:solidFill>
                  <a:srgbClr val="FF0000"/>
                </a:solidFill>
              </a:rPr>
              <a:t>NULL</a:t>
            </a:r>
            <a:r>
              <a:rPr lang="zh-CN" altLang="en-US">
                <a:solidFill>
                  <a:srgbClr val="FF0000"/>
                </a:solidFill>
              </a:rPr>
              <a:t>值</a:t>
            </a:r>
            <a:r>
              <a:rPr lang="zh-CN" altLang="en-US"/>
              <a:t>，也不能直接设置主键</a:t>
            </a:r>
            <a:endParaRPr lang="zh-CN" altLang="en-US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设置主键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46380" y="2948940"/>
            <a:ext cx="7813675" cy="34607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6120" y="440055"/>
            <a:ext cx="5280025" cy="21685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6525" y="2948940"/>
            <a:ext cx="5590540" cy="9271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422140" y="2699385"/>
            <a:ext cx="17037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方式一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0274935" y="2585720"/>
            <a:ext cx="12903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方式二</a:t>
            </a:r>
            <a:endParaRPr lang="zh-CN" altLang="en-US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主键设置方式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en-US" altLang="zh-CN"/>
              <a:t>2. </a:t>
            </a:r>
            <a:r>
              <a:rPr lang="zh-CN" altLang="en-US"/>
              <a:t>在表不存在的情况下，</a:t>
            </a:r>
            <a:r>
              <a:rPr lang="zh-CN" altLang="en-US">
                <a:solidFill>
                  <a:srgbClr val="FF0000"/>
                </a:solidFill>
              </a:rPr>
              <a:t>建新表时设置主键</a:t>
            </a:r>
            <a:endParaRPr lang="zh-CN" altLang="en-US">
              <a:solidFill>
                <a:srgbClr val="FF000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36955" y="2556510"/>
            <a:ext cx="8829675" cy="392684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实体完整性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78510" y="2289810"/>
            <a:ext cx="10515600" cy="4351338"/>
          </a:xfrm>
        </p:spPr>
        <p:txBody>
          <a:bodyPr/>
          <a:p>
            <a:pPr marL="0" lvl="5"/>
            <a:r>
              <a:rPr lang="zh-CN" altLang="en-US" sz="2800">
                <a:solidFill>
                  <a:srgbClr val="FF0000"/>
                </a:solidFill>
                <a:sym typeface="+mn-ea"/>
              </a:rPr>
              <a:t>自动增长</a:t>
            </a:r>
            <a:r>
              <a:rPr lang="en-US" altLang="zh-CN" sz="2800">
                <a:solidFill>
                  <a:srgbClr val="FF0000"/>
                </a:solidFill>
                <a:sym typeface="+mn-ea"/>
              </a:rPr>
              <a:t> auto_increment    </a:t>
            </a:r>
            <a:r>
              <a:rPr lang="zh-CN" altLang="en-US" sz="2800">
                <a:solidFill>
                  <a:srgbClr val="FF0000"/>
                </a:solidFill>
                <a:sym typeface="+mn-ea"/>
              </a:rPr>
              <a:t>主键自动增长，不需要手动添加</a:t>
            </a:r>
            <a:endParaRPr lang="en-US" altLang="zh-CN" sz="2800">
              <a:solidFill>
                <a:srgbClr val="FF0000"/>
              </a:solidFill>
            </a:endParaRPr>
          </a:p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84955" y="555625"/>
            <a:ext cx="7564120" cy="109156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668395" y="187325"/>
            <a:ext cx="56781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当不知道数据表中的主键情况时，会经常添加失败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928620"/>
            <a:ext cx="9099550" cy="36322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8" name="墨迹 7"/>
              <p14:cNvContentPartPr/>
              <p14:nvPr/>
            </p14:nvContentPartPr>
            <p14:xfrm>
              <a:off x="3362325" y="6104255"/>
              <a:ext cx="1674495" cy="45212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4"/>
            </p:blipFill>
            <p:spPr>
              <a:xfrm>
                <a:off x="3362325" y="6104255"/>
                <a:ext cx="1674495" cy="45212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主键自增的效果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02030" y="1771650"/>
            <a:ext cx="7795895" cy="3660140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对于主键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zh-CN" altLang="en-US"/>
              <a:t>注意：</a:t>
            </a:r>
            <a:endParaRPr lang="en-US" altLang="zh-CN"/>
          </a:p>
          <a:p>
            <a:pPr marL="0" indent="0">
              <a:buNone/>
            </a:pPr>
            <a:r>
              <a:rPr lang="en-US" altLang="zh-CN"/>
              <a:t>1. </a:t>
            </a:r>
            <a:r>
              <a:rPr lang="zh-CN" altLang="en-US"/>
              <a:t>以后只要创建表的时候，</a:t>
            </a:r>
            <a:r>
              <a:rPr lang="zh-CN" altLang="en-US">
                <a:solidFill>
                  <a:srgbClr val="FF0000"/>
                </a:solidFill>
              </a:rPr>
              <a:t>都要设置主键</a:t>
            </a:r>
            <a:r>
              <a:rPr lang="zh-CN" altLang="en-US"/>
              <a:t>，不能没有主键。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2. </a:t>
            </a:r>
            <a:r>
              <a:rPr lang="zh-CN" altLang="en-US"/>
              <a:t>保持记录的唯一，不能有重复的记录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3. </a:t>
            </a:r>
            <a:r>
              <a:rPr lang="zh-CN" altLang="en-US"/>
              <a:t>建议都使用</a:t>
            </a:r>
            <a:r>
              <a:rPr lang="zh-CN" altLang="en-US">
                <a:solidFill>
                  <a:srgbClr val="FF0000"/>
                </a:solidFill>
              </a:rPr>
              <a:t>整型数据</a:t>
            </a:r>
            <a:r>
              <a:rPr lang="zh-CN" altLang="en-US"/>
              <a:t>设置主键</a:t>
            </a:r>
            <a:endParaRPr lang="zh-CN" altLang="en-US"/>
          </a:p>
          <a:p>
            <a:pPr marL="0" indent="0">
              <a:buNone/>
            </a:pPr>
            <a:endParaRPr lang="en-US" altLang="zh-CN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删除主键约束有两步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406525"/>
            <a:ext cx="10515600" cy="4351338"/>
          </a:xfrm>
        </p:spPr>
        <p:txBody>
          <a:bodyPr/>
          <a:p>
            <a:pPr marL="0" indent="0">
              <a:buNone/>
            </a:pPr>
            <a:r>
              <a:rPr lang="zh-CN" altLang="en-US">
                <a:solidFill>
                  <a:srgbClr val="FF0000"/>
                </a:solidFill>
              </a:rPr>
              <a:t>一般情况下，一张表只有一个主键</a:t>
            </a:r>
            <a:endParaRPr lang="en-US" altLang="zh-CN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zh-CN">
                <a:solidFill>
                  <a:srgbClr val="FF0000"/>
                </a:solidFill>
              </a:rPr>
              <a:t>1. Alter table TName modify field datatype;    </a:t>
            </a:r>
            <a:r>
              <a:rPr lang="zh-CN" altLang="en-US">
                <a:solidFill>
                  <a:srgbClr val="FF0000"/>
                </a:solidFill>
              </a:rPr>
              <a:t>去掉自动增长的约束</a:t>
            </a:r>
            <a:endParaRPr lang="en-US" altLang="zh-CN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zh-CN">
                <a:solidFill>
                  <a:srgbClr val="FF0000"/>
                </a:solidFill>
              </a:rPr>
              <a:t>2. Alter </a:t>
            </a:r>
            <a:r>
              <a:rPr lang="en-US" altLang="zh-CN"/>
              <a:t>table TName </a:t>
            </a:r>
            <a:r>
              <a:rPr lang="en-US" altLang="zh-CN">
                <a:solidFill>
                  <a:srgbClr val="FF0000"/>
                </a:solidFill>
              </a:rPr>
              <a:t>drop </a:t>
            </a:r>
            <a:r>
              <a:rPr lang="en-US" altLang="zh-CN"/>
              <a:t>primary key;	  </a:t>
            </a:r>
            <a:r>
              <a:rPr lang="zh-CN" altLang="en-US">
                <a:solidFill>
                  <a:srgbClr val="FF0000"/>
                </a:solidFill>
              </a:rPr>
              <a:t>删除主键约束</a:t>
            </a:r>
            <a:endParaRPr lang="zh-CN" altLang="en-US">
              <a:solidFill>
                <a:srgbClr val="FF0000"/>
              </a:solidFill>
            </a:endParaRPr>
          </a:p>
        </p:txBody>
      </p:sp>
      <p:cxnSp>
        <p:nvCxnSpPr>
          <p:cNvPr id="16" name="直接连接符 15"/>
          <p:cNvCxnSpPr/>
          <p:nvPr/>
        </p:nvCxnSpPr>
        <p:spPr>
          <a:xfrm flipV="1">
            <a:off x="299720" y="4747260"/>
            <a:ext cx="11593195" cy="190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9280" y="3429000"/>
            <a:ext cx="5876925" cy="85725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95655" y="3060700"/>
            <a:ext cx="36391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直接删除做不到的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645" y="5304155"/>
            <a:ext cx="5324475" cy="8763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46050" y="4952365"/>
            <a:ext cx="39198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1. </a:t>
            </a:r>
            <a:r>
              <a:rPr lang="zh-CN" altLang="en-US"/>
              <a:t>先去掉自动增长的约束</a:t>
            </a:r>
            <a:endParaRPr lang="zh-CN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9" name="墨迹 8"/>
              <p14:cNvContentPartPr/>
              <p14:nvPr/>
            </p14:nvContentPartPr>
            <p14:xfrm>
              <a:off x="4475480" y="5251450"/>
              <a:ext cx="742950" cy="329565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4"/>
            </p:blipFill>
            <p:spPr>
              <a:xfrm>
                <a:off x="4475480" y="5251450"/>
                <a:ext cx="742950" cy="329565"/>
              </a:xfrm>
              <a:prstGeom prst="rect"/>
            </p:spPr>
          </p:pic>
        </mc:Fallback>
      </mc:AlternateContent>
      <p:sp>
        <p:nvSpPr>
          <p:cNvPr id="10" name="文本框 9"/>
          <p:cNvSpPr txBox="1"/>
          <p:nvPr/>
        </p:nvSpPr>
        <p:spPr>
          <a:xfrm>
            <a:off x="3706495" y="4851400"/>
            <a:ext cx="23882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不加</a:t>
            </a:r>
            <a:r>
              <a:rPr lang="en-US" altLang="zh-CN">
                <a:solidFill>
                  <a:srgbClr val="FF0000"/>
                </a:solidFill>
              </a:rPr>
              <a:t>auto_increment</a:t>
            </a:r>
            <a:endParaRPr lang="en-US" altLang="zh-CN">
              <a:solidFill>
                <a:srgbClr val="FF0000"/>
              </a:solidFill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0140" y="5496560"/>
            <a:ext cx="5260975" cy="86995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6463665" y="5048885"/>
            <a:ext cx="16554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2.</a:t>
            </a:r>
            <a:endParaRPr lang="en-US" altLang="zh-CN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联合主键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48055" y="1490980"/>
            <a:ext cx="11049000" cy="4351655"/>
          </a:xfrm>
        </p:spPr>
        <p:txBody>
          <a:bodyPr/>
          <a:p>
            <a:r>
              <a:rPr lang="zh-CN" altLang="en-US"/>
              <a:t>对于某一张表，一条记录的唯一性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	</a:t>
            </a:r>
            <a:r>
              <a:rPr lang="zh-CN" altLang="en-US"/>
              <a:t>由两个或者以上的字段共同决定。</a:t>
            </a:r>
            <a:endParaRPr lang="zh-CN" altLang="en-US"/>
          </a:p>
          <a:p>
            <a:pPr marL="0" indent="0">
              <a:buNone/>
            </a:pPr>
            <a:endParaRPr lang="en-US" altLang="zh-CN"/>
          </a:p>
          <a:p>
            <a:pPr marL="0" indent="0">
              <a:buNone/>
            </a:pPr>
            <a:r>
              <a:rPr lang="zh-CN" altLang="en-US"/>
              <a:t>如果</a:t>
            </a:r>
            <a:r>
              <a:rPr lang="zh-CN" altLang="en-US">
                <a:solidFill>
                  <a:srgbClr val="00B0F0"/>
                </a:solidFill>
              </a:rPr>
              <a:t>由</a:t>
            </a:r>
            <a:r>
              <a:rPr lang="en-US" altLang="zh-CN">
                <a:solidFill>
                  <a:srgbClr val="00B0F0"/>
                </a:solidFill>
              </a:rPr>
              <a:t>2</a:t>
            </a:r>
            <a:r>
              <a:rPr lang="zh-CN" altLang="en-US">
                <a:solidFill>
                  <a:srgbClr val="00B0F0"/>
                </a:solidFill>
              </a:rPr>
              <a:t>个字段决定</a:t>
            </a:r>
            <a:r>
              <a:rPr lang="zh-CN" altLang="en-US"/>
              <a:t>的，只要其中之一不相同，就是一条不同的记录。</a:t>
            </a:r>
            <a:endParaRPr lang="zh-CN" altLang="en-US"/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r>
              <a:rPr lang="zh-CN" altLang="en-US"/>
              <a:t>只有当两个字段都相同时，该记录不能插入到表中。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566420" y="6067425"/>
            <a:ext cx="25342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solidFill>
                  <a:srgbClr val="FF0000"/>
                </a:solidFill>
              </a:rPr>
              <a:t>一般情况下不推荐使用</a:t>
            </a:r>
            <a:endParaRPr lang="zh-CN" altLang="en-US" b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表的结构</a:t>
            </a:r>
            <a:endParaRPr lang="zh-CN" altLang="en-US"/>
          </a:p>
        </p:txBody>
      </p:sp>
      <p:graphicFrame>
        <p:nvGraphicFramePr>
          <p:cNvPr id="4" name="表格 3"/>
          <p:cNvGraphicFramePr/>
          <p:nvPr>
            <p:custDataLst>
              <p:tags r:id="rId1"/>
            </p:custDataLst>
          </p:nvPr>
        </p:nvGraphicFramePr>
        <p:xfrm>
          <a:off x="3238500" y="3528060"/>
          <a:ext cx="6360795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20265"/>
                <a:gridCol w="2120265"/>
                <a:gridCol w="2120265"/>
              </a:tblGrid>
              <a:tr h="3657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id</a:t>
                      </a:r>
                      <a:endParaRPr lang="en-US" altLang="zh-CN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name</a:t>
                      </a:r>
                      <a:endParaRPr lang="en-US" altLang="zh-CN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age</a:t>
                      </a:r>
                      <a:endParaRPr lang="en-US" altLang="zh-CN"/>
                    </a:p>
                  </a:txBody>
                  <a:tcPr anchor="ctr" anchorCtr="0"/>
                </a:tc>
              </a:tr>
              <a:tr h="3657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1</a:t>
                      </a:r>
                      <a:endParaRPr lang="en-US" altLang="zh-CN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唐三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20</a:t>
                      </a:r>
                      <a:endParaRPr lang="en-US" altLang="zh-CN"/>
                    </a:p>
                  </a:txBody>
                  <a:tcPr anchor="ctr" anchorCtr="0"/>
                </a:tc>
              </a:tr>
              <a:tr h="3657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2</a:t>
                      </a:r>
                      <a:endParaRPr lang="en-US" altLang="zh-CN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小舞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18</a:t>
                      </a:r>
                      <a:endParaRPr lang="en-US" altLang="zh-CN"/>
                    </a:p>
                  </a:txBody>
                  <a:tcPr anchor="ctr" anchorCtr="0"/>
                </a:tc>
              </a:tr>
              <a:tr h="3657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3</a:t>
                      </a:r>
                      <a:endParaRPr lang="en-US" altLang="zh-CN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比比东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40</a:t>
                      </a:r>
                      <a:endParaRPr lang="en-US" altLang="zh-CN"/>
                    </a:p>
                  </a:txBody>
                  <a:tcPr anchor="ctr" anchorCtr="0"/>
                </a:tc>
              </a:tr>
              <a:tr h="3657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4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千仞雪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25</a:t>
                      </a:r>
                      <a:endParaRPr lang="en-US" altLang="zh-CN"/>
                    </a:p>
                  </a:txBody>
                  <a:tcPr anchor="ctr" anchorCtr="0"/>
                </a:tc>
              </a:tr>
            </a:tbl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2067560" y="2568575"/>
            <a:ext cx="13633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用户表</a:t>
            </a:r>
            <a:r>
              <a:rPr lang="en-US" altLang="zh-CN"/>
              <a:t>user</a:t>
            </a:r>
            <a:endParaRPr lang="en-US" altLang="zh-CN"/>
          </a:p>
        </p:txBody>
      </p:sp>
      <p:sp>
        <p:nvSpPr>
          <p:cNvPr id="6" name="矩形标注 5"/>
          <p:cNvSpPr/>
          <p:nvPr/>
        </p:nvSpPr>
        <p:spPr>
          <a:xfrm>
            <a:off x="1854200" y="2427605"/>
            <a:ext cx="1737360" cy="711835"/>
          </a:xfrm>
          <a:prstGeom prst="wedgeRectCallout">
            <a:avLst>
              <a:gd name="adj1" fmla="val 33333"/>
              <a:gd name="adj2" fmla="val 95405"/>
            </a:avLst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矩形标注 6"/>
          <p:cNvSpPr/>
          <p:nvPr/>
        </p:nvSpPr>
        <p:spPr>
          <a:xfrm>
            <a:off x="8063230" y="2632710"/>
            <a:ext cx="1367155" cy="478790"/>
          </a:xfrm>
          <a:prstGeom prst="wedgeRectCallout">
            <a:avLst>
              <a:gd name="adj1" fmla="val -19623"/>
              <a:gd name="adj2" fmla="val 129840"/>
            </a:avLst>
          </a:prstGeom>
          <a:solidFill>
            <a:schemeClr val="accent6"/>
          </a:solidFill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r>
              <a:rPr lang="zh-CN" altLang="en-US"/>
              <a:t>属性</a:t>
            </a:r>
            <a:r>
              <a:rPr lang="en-US" altLang="zh-CN"/>
              <a:t>(</a:t>
            </a:r>
            <a:r>
              <a:rPr lang="zh-CN" altLang="en-US"/>
              <a:t>列</a:t>
            </a:r>
            <a:r>
              <a:rPr lang="en-US" altLang="zh-CN"/>
              <a:t>)</a:t>
            </a:r>
            <a:endParaRPr lang="en-US" altLang="zh-CN"/>
          </a:p>
        </p:txBody>
      </p:sp>
      <p:sp>
        <p:nvSpPr>
          <p:cNvPr id="8" name="矩形 7"/>
          <p:cNvSpPr/>
          <p:nvPr/>
        </p:nvSpPr>
        <p:spPr>
          <a:xfrm>
            <a:off x="3059430" y="4215130"/>
            <a:ext cx="6678295" cy="452120"/>
          </a:xfrm>
          <a:prstGeom prst="rect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矩形标注 8"/>
          <p:cNvSpPr/>
          <p:nvPr/>
        </p:nvSpPr>
        <p:spPr>
          <a:xfrm>
            <a:off x="10238740" y="3810635"/>
            <a:ext cx="1306830" cy="611505"/>
          </a:xfrm>
          <a:prstGeom prst="wedgeRectCallout">
            <a:avLst>
              <a:gd name="adj1" fmla="val -77259"/>
              <a:gd name="adj2" fmla="val 50623"/>
            </a:avLst>
          </a:prstGeom>
          <a:solidFill>
            <a:schemeClr val="accent4"/>
          </a:solidFill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r>
              <a:rPr lang="zh-CN" altLang="en-US"/>
              <a:t>行（元组）</a:t>
            </a:r>
            <a:endParaRPr lang="zh-CN" altLang="en-US"/>
          </a:p>
        </p:txBody>
      </p:sp>
      <p:sp>
        <p:nvSpPr>
          <p:cNvPr id="10" name="椭圆形标注 9"/>
          <p:cNvSpPr/>
          <p:nvPr/>
        </p:nvSpPr>
        <p:spPr>
          <a:xfrm>
            <a:off x="8530590" y="5513070"/>
            <a:ext cx="1503680" cy="675640"/>
          </a:xfrm>
          <a:prstGeom prst="wedgeEllipseCallout">
            <a:avLst>
              <a:gd name="adj1" fmla="val -49957"/>
              <a:gd name="adj2" fmla="val -80921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域</a:t>
            </a:r>
            <a:endParaRPr lang="zh-CN" altLang="en-US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>
                <a:solidFill>
                  <a:srgbClr val="FF0000"/>
                </a:solidFill>
                <a:sym typeface="+mn-ea"/>
              </a:rPr>
              <a:t>联合主键测试</a:t>
            </a:r>
            <a:br>
              <a:rPr lang="zh-CN" altLang="en-US"/>
            </a:b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913765" y="1589405"/>
            <a:ext cx="43789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id</a:t>
            </a:r>
            <a:r>
              <a:rPr lang="zh-CN" altLang="en-US"/>
              <a:t>是一个组名，</a:t>
            </a:r>
            <a:r>
              <a:rPr lang="en-US" altLang="zh-CN"/>
              <a:t>1</a:t>
            </a:r>
            <a:r>
              <a:rPr lang="zh-CN" altLang="en-US"/>
              <a:t>组内有多个成员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3600" y="2330450"/>
            <a:ext cx="7620000" cy="3635375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数据的完整性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en-US" altLang="zh-CN"/>
              <a:t>2. </a:t>
            </a:r>
            <a:r>
              <a:rPr lang="zh-CN" altLang="en-US"/>
              <a:t>域完整性</a:t>
            </a:r>
            <a:r>
              <a:rPr lang="en-US" altLang="zh-CN"/>
              <a:t>   field</a:t>
            </a:r>
            <a:r>
              <a:rPr lang="zh-CN" altLang="en-US"/>
              <a:t>（字段、列）</a:t>
            </a:r>
            <a:endParaRPr lang="zh-CN" altLang="en-US"/>
          </a:p>
          <a:p>
            <a:pPr marL="914400" lvl="2" indent="0">
              <a:buNone/>
            </a:pPr>
            <a:r>
              <a:rPr lang="zh-CN" altLang="en-US"/>
              <a:t>每一列必须要符合某种特定的数据类型或</a:t>
            </a:r>
            <a:r>
              <a:rPr lang="zh-CN" altLang="en-US" b="1">
                <a:solidFill>
                  <a:srgbClr val="FF0000"/>
                </a:solidFill>
              </a:rPr>
              <a:t>约束</a:t>
            </a:r>
            <a:endParaRPr lang="zh-CN" altLang="en-US" b="1">
              <a:solidFill>
                <a:srgbClr val="FF0000"/>
              </a:solidFill>
            </a:endParaRPr>
          </a:p>
          <a:p>
            <a:pPr marL="914400" lvl="2" indent="0">
              <a:buNone/>
            </a:pPr>
            <a:endParaRPr lang="zh-CN" altLang="en-US"/>
          </a:p>
          <a:p>
            <a:pPr marL="914400" lvl="2" indent="0">
              <a:buNone/>
            </a:pPr>
            <a:r>
              <a:rPr lang="en-US" altLang="zh-CN">
                <a:solidFill>
                  <a:srgbClr val="FF0000"/>
                </a:solidFill>
              </a:rPr>
              <a:t>b. </a:t>
            </a:r>
            <a:r>
              <a:rPr lang="zh-CN" altLang="en-US">
                <a:solidFill>
                  <a:srgbClr val="FF0000"/>
                </a:solidFill>
              </a:rPr>
              <a:t>非空约束</a:t>
            </a:r>
            <a:r>
              <a:rPr lang="en-US" altLang="zh-CN">
                <a:solidFill>
                  <a:srgbClr val="FF0000"/>
                </a:solidFill>
              </a:rPr>
              <a:t> </a:t>
            </a:r>
            <a:r>
              <a:rPr lang="en-US" altLang="zh-CN"/>
              <a:t>  NOT NULL    </a:t>
            </a:r>
            <a:r>
              <a:rPr lang="zh-CN" altLang="en-US"/>
              <a:t>该字段不能为空</a:t>
            </a:r>
            <a:endParaRPr lang="zh-CN" altLang="en-US"/>
          </a:p>
          <a:p>
            <a:pPr marL="914400" lvl="2" indent="0">
              <a:buNone/>
            </a:pPr>
            <a:r>
              <a:rPr lang="en-US" altLang="zh-CN">
                <a:solidFill>
                  <a:srgbClr val="FF0000"/>
                </a:solidFill>
              </a:rPr>
              <a:t>c. </a:t>
            </a:r>
            <a:r>
              <a:rPr lang="zh-CN" altLang="en-US">
                <a:solidFill>
                  <a:srgbClr val="FF0000"/>
                </a:solidFill>
              </a:rPr>
              <a:t>唯一约束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771015" y="2592705"/>
            <a:ext cx="47212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>
                <a:solidFill>
                  <a:srgbClr val="FF0000"/>
                </a:solidFill>
              </a:rPr>
              <a:t>a. </a:t>
            </a:r>
            <a:r>
              <a:rPr lang="zh-CN" altLang="en-US" sz="2000">
                <a:solidFill>
                  <a:srgbClr val="FF0000"/>
                </a:solidFill>
              </a:rPr>
              <a:t>默认值约束</a:t>
            </a:r>
            <a:r>
              <a:rPr lang="en-US" altLang="zh-CN" sz="2000">
                <a:solidFill>
                  <a:srgbClr val="FF0000"/>
                </a:solidFill>
              </a:rPr>
              <a:t>  DEFAULT  NULL </a:t>
            </a:r>
            <a:endParaRPr lang="en-US" altLang="zh-CN" sz="20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域完整性之默认值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默认值</a:t>
            </a:r>
            <a:r>
              <a:rPr lang="en-US" altLang="zh-CN"/>
              <a:t>  default  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6125" y="3548380"/>
            <a:ext cx="6873875" cy="32289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415" y="2456180"/>
            <a:ext cx="6543675" cy="8604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3720" y="2242185"/>
            <a:ext cx="4899025" cy="2317750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域完整性之非空约束</a:t>
            </a:r>
            <a:endParaRPr lang="en-US" altLang="zh-CN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10590" y="1825625"/>
            <a:ext cx="10515600" cy="4351338"/>
          </a:xfrm>
        </p:spPr>
        <p:txBody>
          <a:bodyPr/>
          <a:p>
            <a:r>
              <a:rPr lang="zh-CN" altLang="en-US"/>
              <a:t>非空约束</a:t>
            </a:r>
            <a:r>
              <a:rPr lang="en-US" altLang="zh-CN"/>
              <a:t> </a:t>
            </a:r>
            <a:r>
              <a:rPr lang="en-US" altLang="zh-CN">
                <a:solidFill>
                  <a:srgbClr val="FF0000"/>
                </a:solidFill>
              </a:rPr>
              <a:t> NOT NULL</a:t>
            </a:r>
            <a:endParaRPr lang="en-US" altLang="zh-CN">
              <a:solidFill>
                <a:srgbClr val="FF000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45565" y="2544445"/>
            <a:ext cx="7788275" cy="3940175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>
                <a:sym typeface="+mn-ea"/>
              </a:rPr>
              <a:t>域完整性之唯一约束</a:t>
            </a:r>
            <a:br>
              <a:rPr lang="zh-CN" altLang="en-US"/>
            </a:b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lvl="2" indent="0">
              <a:buNone/>
            </a:pPr>
            <a:r>
              <a:rPr lang="en-US" altLang="zh-CN" sz="2800">
                <a:sym typeface="+mn-ea"/>
              </a:rPr>
              <a:t>field</a:t>
            </a:r>
            <a:r>
              <a:rPr lang="zh-CN" altLang="en-US" sz="2800">
                <a:sym typeface="+mn-ea"/>
              </a:rPr>
              <a:t>（字段、列）</a:t>
            </a:r>
            <a:endParaRPr lang="zh-CN" altLang="en-US" sz="2800">
              <a:solidFill>
                <a:srgbClr val="FF0000"/>
              </a:solidFill>
              <a:sym typeface="+mn-ea"/>
            </a:endParaRPr>
          </a:p>
          <a:p>
            <a:pPr marL="228600" lvl="3" indent="0">
              <a:buNone/>
            </a:pPr>
            <a:r>
              <a:rPr lang="en-US" altLang="zh-CN" sz="2800">
                <a:solidFill>
                  <a:srgbClr val="FF0000"/>
                </a:solidFill>
                <a:sym typeface="+mn-ea"/>
              </a:rPr>
              <a:t>c. </a:t>
            </a:r>
            <a:r>
              <a:rPr lang="zh-CN" altLang="en-US" sz="2800">
                <a:solidFill>
                  <a:srgbClr val="FF0000"/>
                </a:solidFill>
                <a:sym typeface="+mn-ea"/>
              </a:rPr>
              <a:t>唯一约束</a:t>
            </a:r>
            <a:r>
              <a:rPr lang="en-US" altLang="zh-CN" sz="2800">
                <a:solidFill>
                  <a:srgbClr val="FF0000"/>
                </a:solidFill>
                <a:sym typeface="+mn-ea"/>
              </a:rPr>
              <a:t>   UNIQUE   </a:t>
            </a:r>
            <a:r>
              <a:rPr lang="zh-CN" altLang="en-US" sz="2800">
                <a:solidFill>
                  <a:srgbClr val="FF0000"/>
                </a:solidFill>
                <a:sym typeface="+mn-ea"/>
              </a:rPr>
              <a:t>该字段不允许重复</a:t>
            </a:r>
            <a:r>
              <a:rPr lang="en-US" altLang="zh-CN" sz="2800">
                <a:solidFill>
                  <a:srgbClr val="FF0000"/>
                </a:solidFill>
                <a:sym typeface="+mn-ea"/>
              </a:rPr>
              <a:t> </a:t>
            </a:r>
            <a:r>
              <a:rPr lang="zh-CN" altLang="en-US" sz="2800">
                <a:solidFill>
                  <a:srgbClr val="FF0000"/>
                </a:solidFill>
                <a:sym typeface="+mn-ea"/>
              </a:rPr>
              <a:t>，允许为空</a:t>
            </a:r>
            <a:endParaRPr lang="zh-CN" altLang="en-US" sz="2800">
              <a:solidFill>
                <a:srgbClr val="FF0000"/>
              </a:solidFill>
            </a:endParaRPr>
          </a:p>
          <a:p>
            <a:pPr marL="0" indent="457200">
              <a:buNone/>
            </a:pPr>
            <a:r>
              <a:rPr lang="zh-CN" altLang="en-US"/>
              <a:t>可以有多个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8665" y="3276600"/>
            <a:ext cx="7747000" cy="3581400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唯一约束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1135" y="2192020"/>
            <a:ext cx="6165850" cy="34385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7715" y="2964815"/>
            <a:ext cx="6245225" cy="239395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967855" y="5358765"/>
            <a:ext cx="18923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name</a:t>
            </a:r>
            <a:r>
              <a:rPr lang="zh-CN" altLang="en-US">
                <a:solidFill>
                  <a:srgbClr val="FF0000"/>
                </a:solidFill>
              </a:rPr>
              <a:t>不能重复</a:t>
            </a:r>
            <a:endParaRPr lang="zh-CN" altLang="en-US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删除唯一约束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>
                <a:solidFill>
                  <a:srgbClr val="FF0000"/>
                </a:solidFill>
              </a:rPr>
              <a:t>alter </a:t>
            </a:r>
            <a:r>
              <a:rPr lang="en-US" altLang="zh-CN"/>
              <a:t>table TName drop </a:t>
            </a:r>
            <a:r>
              <a:rPr lang="en-US" altLang="zh-CN">
                <a:solidFill>
                  <a:srgbClr val="FF0000"/>
                </a:solidFill>
              </a:rPr>
              <a:t>INDEX  </a:t>
            </a:r>
            <a:r>
              <a:rPr lang="en-US" altLang="zh-CN"/>
              <a:t>name;</a:t>
            </a:r>
            <a:endParaRPr lang="en-US" altLang="zh-CN"/>
          </a:p>
        </p:txBody>
      </p:sp>
      <p:sp>
        <p:nvSpPr>
          <p:cNvPr id="6" name="文本框 5"/>
          <p:cNvSpPr txBox="1"/>
          <p:nvPr/>
        </p:nvSpPr>
        <p:spPr>
          <a:xfrm>
            <a:off x="1331595" y="2435860"/>
            <a:ext cx="404876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先获取唯一约束的名字，之后再</a:t>
            </a:r>
            <a:r>
              <a:rPr lang="en-US" altLang="zh-CN">
                <a:solidFill>
                  <a:srgbClr val="FF0000"/>
                </a:solidFill>
              </a:rPr>
              <a:t>drop</a:t>
            </a:r>
            <a:r>
              <a:rPr lang="zh-CN" altLang="en-US">
                <a:solidFill>
                  <a:srgbClr val="FF0000"/>
                </a:solidFill>
              </a:rPr>
              <a:t>掉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5908040" y="1196340"/>
            <a:ext cx="59124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删除时，不能使用</a:t>
            </a:r>
            <a:r>
              <a:rPr lang="en-US" altLang="zh-CN">
                <a:solidFill>
                  <a:srgbClr val="FF0000"/>
                </a:solidFill>
              </a:rPr>
              <a:t>UNIQUE KEY</a:t>
            </a:r>
            <a:r>
              <a:rPr lang="zh-CN" altLang="en-US">
                <a:solidFill>
                  <a:srgbClr val="FF0000"/>
                </a:solidFill>
              </a:rPr>
              <a:t>，</a:t>
            </a:r>
            <a:r>
              <a:rPr lang="zh-CN" altLang="en-US">
                <a:solidFill>
                  <a:schemeClr val="tx1"/>
                </a:solidFill>
              </a:rPr>
              <a:t>必须要使用</a:t>
            </a:r>
            <a:r>
              <a:rPr lang="en-US" altLang="zh-CN">
                <a:solidFill>
                  <a:srgbClr val="FF0000"/>
                </a:solidFill>
              </a:rPr>
              <a:t>INDEX</a:t>
            </a:r>
            <a:endParaRPr lang="en-US" altLang="zh-CN">
              <a:solidFill>
                <a:srgbClr val="FF000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9130" y="3004185"/>
            <a:ext cx="7432675" cy="2587625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删除唯一约束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39190" y="2622550"/>
            <a:ext cx="6506210" cy="277939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6" name="墨迹 5"/>
              <p14:cNvContentPartPr/>
              <p14:nvPr/>
            </p14:nvContentPartPr>
            <p14:xfrm>
              <a:off x="6198235" y="2517775"/>
              <a:ext cx="303530" cy="579755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3"/>
            </p:blipFill>
            <p:spPr>
              <a:xfrm>
                <a:off x="6198235" y="2517775"/>
                <a:ext cx="303530" cy="5797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7" name="墨迹 6"/>
              <p14:cNvContentPartPr/>
              <p14:nvPr/>
            </p14:nvContentPartPr>
            <p14:xfrm>
              <a:off x="6236970" y="2628265"/>
              <a:ext cx="255905" cy="405765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5"/>
            </p:blipFill>
            <p:spPr>
              <a:xfrm>
                <a:off x="6236970" y="2628265"/>
                <a:ext cx="255905" cy="4057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8" name="墨迹 7"/>
              <p14:cNvContentPartPr/>
              <p14:nvPr/>
            </p14:nvContentPartPr>
            <p14:xfrm>
              <a:off x="6454140" y="3693160"/>
              <a:ext cx="1048385" cy="64389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7"/>
            </p:blipFill>
            <p:spPr>
              <a:xfrm>
                <a:off x="6454140" y="3693160"/>
                <a:ext cx="1048385" cy="64389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设置联合唯一约束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希望除主键以外的另外</a:t>
            </a:r>
            <a:r>
              <a:rPr lang="zh-CN" altLang="en-US">
                <a:solidFill>
                  <a:srgbClr val="FF0000"/>
                </a:solidFill>
              </a:rPr>
              <a:t>多个字段不能同时相同</a:t>
            </a:r>
            <a:r>
              <a:rPr lang="zh-CN" altLang="en-US"/>
              <a:t>时</a:t>
            </a:r>
            <a:endParaRPr lang="zh-CN" altLang="en-US"/>
          </a:p>
          <a:p>
            <a:r>
              <a:rPr lang="zh-CN" altLang="en-US"/>
              <a:t>可以采用联合唯一约束</a:t>
            </a:r>
            <a:endParaRPr lang="zh-CN" altLang="en-US"/>
          </a:p>
          <a:p>
            <a:pPr marL="0" indent="0">
              <a:buNone/>
            </a:pPr>
            <a:endParaRPr lang="zh-CN" altLang="en-US"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参照完整性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en-US" altLang="zh-CN"/>
              <a:t>3. </a:t>
            </a:r>
            <a:r>
              <a:rPr lang="zh-CN" altLang="en-US"/>
              <a:t>参照完整性</a:t>
            </a:r>
            <a:endParaRPr lang="zh-CN" altLang="en-US"/>
          </a:p>
          <a:p>
            <a:pPr lvl="1"/>
            <a:r>
              <a:rPr lang="zh-CN" altLang="en-US">
                <a:solidFill>
                  <a:srgbClr val="FF0000"/>
                </a:solidFill>
              </a:rPr>
              <a:t>外键约束</a:t>
            </a:r>
            <a:r>
              <a:rPr lang="en-US" altLang="zh-CN"/>
              <a:t> FOREIGN KEY</a:t>
            </a:r>
            <a:r>
              <a:rPr lang="zh-CN" altLang="en-US"/>
              <a:t>，</a:t>
            </a:r>
            <a:r>
              <a:rPr lang="en-US" altLang="zh-CN"/>
              <a:t>  </a:t>
            </a:r>
            <a:r>
              <a:rPr lang="zh-CN" altLang="en-US">
                <a:solidFill>
                  <a:srgbClr val="FF0000"/>
                </a:solidFill>
              </a:rPr>
              <a:t>外键</a:t>
            </a:r>
            <a:r>
              <a:rPr lang="zh-CN" altLang="en-US"/>
              <a:t>是另外一张表的</a:t>
            </a:r>
            <a:r>
              <a:rPr lang="zh-CN" altLang="en-US">
                <a:solidFill>
                  <a:srgbClr val="FF0000"/>
                </a:solidFill>
              </a:rPr>
              <a:t>主键</a:t>
            </a:r>
            <a:endParaRPr lang="zh-CN" altLang="en-US">
              <a:solidFill>
                <a:srgbClr val="FF0000"/>
              </a:solidFill>
            </a:endParaRPr>
          </a:p>
          <a:p>
            <a:pPr lvl="1"/>
            <a:endParaRPr lang="zh-CN" altLang="en-US">
              <a:solidFill>
                <a:srgbClr val="FF0000"/>
              </a:solidFill>
            </a:endParaRPr>
          </a:p>
          <a:p>
            <a:pPr lvl="1"/>
            <a:r>
              <a:rPr lang="zh-CN" altLang="en-US">
                <a:solidFill>
                  <a:srgbClr val="FF0000"/>
                </a:solidFill>
              </a:rPr>
              <a:t>表已经存在的情况下，需要使用</a:t>
            </a:r>
            <a:r>
              <a:rPr lang="en-US" altLang="zh-CN">
                <a:solidFill>
                  <a:srgbClr val="FF0000"/>
                </a:solidFill>
              </a:rPr>
              <a:t>alter</a:t>
            </a:r>
            <a:endParaRPr lang="en-US" altLang="zh-CN">
              <a:solidFill>
                <a:srgbClr val="FF0000"/>
              </a:solidFill>
            </a:endParaRPr>
          </a:p>
          <a:p>
            <a:pPr marL="457200" lvl="1" indent="0">
              <a:buNone/>
            </a:pPr>
            <a:r>
              <a:rPr lang="en-US" altLang="zh-CN">
                <a:solidFill>
                  <a:srgbClr val="FF0000"/>
                </a:solidFill>
              </a:rPr>
              <a:t>	alter table TName </a:t>
            </a:r>
            <a:endParaRPr lang="en-US" altLang="zh-CN">
              <a:solidFill>
                <a:srgbClr val="FF0000"/>
              </a:solidFill>
            </a:endParaRPr>
          </a:p>
          <a:p>
            <a:pPr marL="457200" lvl="1" indent="0">
              <a:buNone/>
            </a:pPr>
            <a:r>
              <a:rPr lang="en-US" altLang="zh-CN">
                <a:solidFill>
                  <a:srgbClr val="FF0000"/>
                </a:solidFill>
              </a:rPr>
              <a:t>	add </a:t>
            </a:r>
            <a:r>
              <a:rPr lang="en-US" altLang="zh-CN" b="1">
                <a:solidFill>
                  <a:srgbClr val="FF0000"/>
                </a:solidFill>
              </a:rPr>
              <a:t>CONSTRAINT  </a:t>
            </a:r>
            <a:r>
              <a:rPr lang="en-US" altLang="zh-CN">
                <a:solidFill>
                  <a:srgbClr val="FF0000"/>
                </a:solidFill>
              </a:rPr>
              <a:t>fk_1 </a:t>
            </a:r>
            <a:endParaRPr lang="en-US" altLang="zh-CN">
              <a:solidFill>
                <a:srgbClr val="FF0000"/>
              </a:solidFill>
            </a:endParaRPr>
          </a:p>
          <a:p>
            <a:pPr marL="457200" lvl="1" indent="0">
              <a:buNone/>
            </a:pPr>
            <a:r>
              <a:rPr lang="en-US" altLang="zh-CN">
                <a:solidFill>
                  <a:srgbClr val="FF0000"/>
                </a:solidFill>
              </a:rPr>
              <a:t>	FOREIGN KEY(s_id) REFERENCES student(id);</a:t>
            </a:r>
            <a:endParaRPr lang="en-US" altLang="zh-CN">
              <a:solidFill>
                <a:srgbClr val="FF0000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64160" y="4971415"/>
            <a:ext cx="16910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/>
              <a:t>两张表</a:t>
            </a:r>
            <a:endParaRPr lang="zh-CN" altLang="en-US" b="1"/>
          </a:p>
        </p:txBody>
      </p:sp>
      <p:sp>
        <p:nvSpPr>
          <p:cNvPr id="7" name="文本框 6"/>
          <p:cNvSpPr txBox="1"/>
          <p:nvPr/>
        </p:nvSpPr>
        <p:spPr>
          <a:xfrm>
            <a:off x="1791970" y="4721860"/>
            <a:ext cx="541020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student</a:t>
            </a:r>
            <a:r>
              <a:rPr lang="zh-CN" altLang="en-US"/>
              <a:t>学生表</a:t>
            </a:r>
            <a:r>
              <a:rPr lang="en-US" altLang="zh-CN"/>
              <a:t>    student(</a:t>
            </a:r>
            <a:r>
              <a:rPr lang="en-US" altLang="zh-CN">
                <a:solidFill>
                  <a:srgbClr val="FF0000"/>
                </a:solidFill>
              </a:rPr>
              <a:t>id</a:t>
            </a:r>
            <a:r>
              <a:rPr lang="en-US" altLang="zh-CN"/>
              <a:t>, name, birth, chinese, math)</a:t>
            </a:r>
            <a:endParaRPr lang="en-US" altLang="zh-CN"/>
          </a:p>
        </p:txBody>
      </p:sp>
      <p:sp>
        <p:nvSpPr>
          <p:cNvPr id="8" name="文本框 7"/>
          <p:cNvSpPr txBox="1"/>
          <p:nvPr/>
        </p:nvSpPr>
        <p:spPr>
          <a:xfrm>
            <a:off x="1715770" y="5375275"/>
            <a:ext cx="145415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torder</a:t>
            </a:r>
            <a:r>
              <a:rPr lang="zh-CN" altLang="en-US"/>
              <a:t>订单表</a:t>
            </a:r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3386455" y="5419725"/>
            <a:ext cx="266636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torder(</a:t>
            </a:r>
            <a:r>
              <a:rPr lang="en-US" altLang="zh-CN">
                <a:solidFill>
                  <a:srgbClr val="FF0000"/>
                </a:solidFill>
              </a:rPr>
              <a:t>o_id</a:t>
            </a:r>
            <a:r>
              <a:rPr lang="en-US" altLang="zh-CN"/>
              <a:t>, p_name,</a:t>
            </a:r>
            <a:r>
              <a:rPr lang="en-US" altLang="zh-CN">
                <a:solidFill>
                  <a:srgbClr val="FF0000"/>
                </a:solidFill>
              </a:rPr>
              <a:t> s_id</a:t>
            </a:r>
            <a:r>
              <a:rPr lang="en-US" altLang="zh-CN"/>
              <a:t>)</a:t>
            </a:r>
            <a:endParaRPr lang="en-US" altLang="zh-CN"/>
          </a:p>
        </p:txBody>
      </p:sp>
      <p:sp>
        <p:nvSpPr>
          <p:cNvPr id="10" name="文本框 9"/>
          <p:cNvSpPr txBox="1"/>
          <p:nvPr/>
        </p:nvSpPr>
        <p:spPr>
          <a:xfrm>
            <a:off x="7624445" y="4653280"/>
            <a:ext cx="243840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id</a:t>
            </a:r>
            <a:r>
              <a:rPr lang="zh-CN" altLang="en-US"/>
              <a:t>在</a:t>
            </a:r>
            <a:r>
              <a:rPr lang="en-US" altLang="zh-CN"/>
              <a:t>student</a:t>
            </a:r>
            <a:r>
              <a:rPr lang="zh-CN" altLang="en-US"/>
              <a:t>表中是主键</a:t>
            </a:r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6499860" y="5281295"/>
            <a:ext cx="342392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o_id</a:t>
            </a:r>
            <a:r>
              <a:rPr lang="zh-CN" altLang="en-US"/>
              <a:t>在</a:t>
            </a:r>
            <a:r>
              <a:rPr lang="en-US" altLang="zh-CN"/>
              <a:t>order</a:t>
            </a:r>
            <a:r>
              <a:rPr lang="zh-CN" altLang="en-US"/>
              <a:t>表中是主键；</a:t>
            </a:r>
            <a:endParaRPr lang="zh-CN" altLang="en-US"/>
          </a:p>
          <a:p>
            <a:r>
              <a:rPr lang="en-US" altLang="zh-CN"/>
              <a:t>torder</a:t>
            </a:r>
            <a:r>
              <a:rPr lang="zh-CN" altLang="en-US"/>
              <a:t>表中的</a:t>
            </a:r>
            <a:r>
              <a:rPr lang="en-US" altLang="zh-CN"/>
              <a:t>s_id</a:t>
            </a:r>
            <a:r>
              <a:rPr lang="zh-CN" altLang="en-US"/>
              <a:t>不能随便取；</a:t>
            </a:r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10544810" y="4653280"/>
            <a:ext cx="640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b="1">
                <a:solidFill>
                  <a:srgbClr val="FF0000"/>
                </a:solidFill>
              </a:rPr>
              <a:t>主表</a:t>
            </a:r>
            <a:endParaRPr lang="zh-CN" altLang="en-US" b="1">
              <a:solidFill>
                <a:srgbClr val="FF0000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0544810" y="5243830"/>
            <a:ext cx="7486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solidFill>
                  <a:srgbClr val="FF0000"/>
                </a:solidFill>
              </a:rPr>
              <a:t>从表</a:t>
            </a:r>
            <a:endParaRPr lang="zh-CN" altLang="en-US" b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MySQL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名字的由来</a:t>
            </a:r>
            <a:endParaRPr lang="zh-CN" altLang="en-US"/>
          </a:p>
          <a:p>
            <a:endParaRPr lang="zh-CN" altLang="en-US"/>
          </a:p>
          <a:p>
            <a:r>
              <a:rPr lang="en-US" altLang="zh-CN"/>
              <a:t>1995</a:t>
            </a:r>
            <a:r>
              <a:rPr lang="zh-CN" altLang="en-US"/>
              <a:t>年</a:t>
            </a:r>
            <a:r>
              <a:rPr lang="en-US" altLang="zh-CN"/>
              <a:t>  1.0</a:t>
            </a:r>
            <a:r>
              <a:rPr lang="zh-CN" altLang="en-US"/>
              <a:t>版本</a:t>
            </a:r>
            <a:endParaRPr lang="zh-CN" altLang="en-US"/>
          </a:p>
          <a:p>
            <a:r>
              <a:rPr lang="en-US" altLang="zh-CN"/>
              <a:t>1999</a:t>
            </a:r>
            <a:r>
              <a:rPr lang="zh-CN" altLang="en-US"/>
              <a:t>年</a:t>
            </a:r>
            <a:r>
              <a:rPr lang="en-US" altLang="zh-CN"/>
              <a:t> MySQL AB</a:t>
            </a:r>
            <a:r>
              <a:rPr lang="zh-CN" altLang="en-US"/>
              <a:t>公司成立</a:t>
            </a:r>
            <a:r>
              <a:rPr lang="en-US" altLang="zh-CN"/>
              <a:t>   </a:t>
            </a:r>
            <a:endParaRPr lang="en-US" altLang="zh-CN"/>
          </a:p>
          <a:p>
            <a:r>
              <a:rPr lang="en-US" altLang="zh-CN"/>
              <a:t>2003</a:t>
            </a:r>
            <a:r>
              <a:rPr lang="zh-CN" altLang="en-US"/>
              <a:t>年</a:t>
            </a:r>
            <a:r>
              <a:rPr lang="en-US" altLang="zh-CN"/>
              <a:t> 5.0</a:t>
            </a:r>
            <a:r>
              <a:rPr lang="zh-CN" altLang="en-US"/>
              <a:t>版本</a:t>
            </a:r>
            <a:endParaRPr lang="zh-CN" altLang="en-US"/>
          </a:p>
          <a:p>
            <a:r>
              <a:rPr lang="en-US" altLang="zh-CN"/>
              <a:t>2008</a:t>
            </a:r>
            <a:r>
              <a:rPr lang="zh-CN" altLang="en-US"/>
              <a:t>年</a:t>
            </a:r>
            <a:r>
              <a:rPr lang="en-US" altLang="zh-CN"/>
              <a:t> </a:t>
            </a:r>
            <a:r>
              <a:rPr lang="zh-CN" altLang="en-US"/>
              <a:t>被</a:t>
            </a:r>
            <a:r>
              <a:rPr lang="en-US" altLang="zh-CN">
                <a:solidFill>
                  <a:srgbClr val="FF0000"/>
                </a:solidFill>
              </a:rPr>
              <a:t>SUN</a:t>
            </a:r>
            <a:r>
              <a:rPr lang="zh-CN" altLang="en-US"/>
              <a:t>收购</a:t>
            </a:r>
            <a:r>
              <a:rPr lang="en-US" altLang="zh-CN"/>
              <a:t>  </a:t>
            </a:r>
            <a:r>
              <a:rPr lang="en-US" altLang="zh-CN">
                <a:solidFill>
                  <a:srgbClr val="FF0000"/>
                </a:solidFill>
              </a:rPr>
              <a:t>10</a:t>
            </a:r>
            <a:r>
              <a:rPr lang="zh-CN" altLang="en-US"/>
              <a:t>亿美元</a:t>
            </a:r>
            <a:endParaRPr lang="zh-CN" altLang="en-US"/>
          </a:p>
          <a:p>
            <a:r>
              <a:rPr lang="en-US" altLang="zh-CN"/>
              <a:t>2009</a:t>
            </a:r>
            <a:r>
              <a:rPr lang="zh-CN" altLang="en-US"/>
              <a:t>年</a:t>
            </a:r>
            <a:r>
              <a:rPr lang="en-US" altLang="zh-CN"/>
              <a:t> 4</a:t>
            </a:r>
            <a:r>
              <a:rPr lang="zh-CN" altLang="en-US"/>
              <a:t>月</a:t>
            </a:r>
            <a:r>
              <a:rPr lang="en-US" altLang="zh-CN"/>
              <a:t>  SUN</a:t>
            </a:r>
            <a:r>
              <a:rPr lang="zh-CN" altLang="en-US"/>
              <a:t>被</a:t>
            </a:r>
            <a:r>
              <a:rPr lang="en-US" altLang="zh-CN">
                <a:solidFill>
                  <a:srgbClr val="FF0000"/>
                </a:solidFill>
              </a:rPr>
              <a:t>Oracle</a:t>
            </a:r>
            <a:r>
              <a:rPr lang="zh-CN" altLang="en-US"/>
              <a:t>收购</a:t>
            </a:r>
            <a:r>
              <a:rPr lang="en-US" altLang="zh-CN"/>
              <a:t> </a:t>
            </a:r>
            <a:r>
              <a:rPr lang="en-US" altLang="zh-CN">
                <a:solidFill>
                  <a:srgbClr val="FF0000"/>
                </a:solidFill>
              </a:rPr>
              <a:t>74</a:t>
            </a:r>
            <a:r>
              <a:rPr lang="zh-CN" altLang="en-US"/>
              <a:t>亿美元</a:t>
            </a:r>
            <a:endParaRPr lang="zh-CN" altLang="en-US"/>
          </a:p>
          <a:p>
            <a:r>
              <a:rPr lang="zh-CN" altLang="en-US"/>
              <a:t>之后由</a:t>
            </a:r>
            <a:r>
              <a:rPr lang="en-US" altLang="zh-CN"/>
              <a:t>Oracle</a:t>
            </a:r>
            <a:r>
              <a:rPr lang="zh-CN" altLang="en-US"/>
              <a:t>来维护</a:t>
            </a:r>
            <a:endParaRPr lang="zh-CN" altLang="en-US"/>
          </a:p>
          <a:p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3951605" y="1825625"/>
            <a:ext cx="39624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/>
              <a:t>MySQL</a:t>
            </a:r>
            <a:r>
              <a:rPr lang="zh-CN" altLang="en-US" sz="2000"/>
              <a:t>之父Michael</a:t>
            </a:r>
            <a:r>
              <a:rPr lang="en-US" altLang="zh-CN" sz="2000"/>
              <a:t> </a:t>
            </a:r>
            <a:r>
              <a:rPr lang="zh-CN" altLang="en-US" sz="2000"/>
              <a:t>Widenius</a:t>
            </a:r>
            <a:endParaRPr lang="zh-CN" altLang="en-US" sz="200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32345" y="2425065"/>
            <a:ext cx="4471035" cy="2986405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外键约束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08450" y="107950"/>
            <a:ext cx="7854950" cy="32512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375" y="3587115"/>
            <a:ext cx="6661150" cy="323532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9925" y="5165725"/>
            <a:ext cx="6412230" cy="473710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删除外键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p>
            <a:r>
              <a:rPr lang="en-US" altLang="zh-CN"/>
              <a:t>1. </a:t>
            </a:r>
            <a:r>
              <a:rPr lang="zh-CN" altLang="en-US"/>
              <a:t>先查找外键的名字</a:t>
            </a:r>
            <a:endParaRPr lang="zh-CN" altLang="en-US"/>
          </a:p>
          <a:p>
            <a:r>
              <a:rPr lang="en-US" altLang="zh-CN"/>
              <a:t>2. </a:t>
            </a:r>
            <a:r>
              <a:rPr lang="zh-CN" altLang="en-US"/>
              <a:t>直接删除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77770" y="3609975"/>
            <a:ext cx="6665595" cy="148844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7610" y="1200785"/>
            <a:ext cx="4851400" cy="19177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MariaDB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574925" y="1800225"/>
            <a:ext cx="6615430" cy="4300855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TABLE_ENDDRAG_ORIGIN_RECT" val="500*137"/>
  <p:tag name="TABLE_ENDDRAG_RECT" val="315*207*500*137"/>
</p:tagLst>
</file>

<file path=ppt/tags/tag2.xml><?xml version="1.0" encoding="utf-8"?>
<p:tagLst xmlns:p="http://schemas.openxmlformats.org/presentationml/2006/main">
  <p:tag name="COMMONDATA" val="eyJoZGlkIjoiZDMwZjM3MGJiZjRhYzYzODA2NjFiN2IwYWExODQ4NzAifQ=="/>
  <p:tag name="commondata" val="eyJoZGlkIjoiZjk5OGJhZjdlMmIxOWJmOGZhOWY3NTQwN2E3MTEzYWEifQ==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6178</Words>
  <Application>WPS 演示</Application>
  <PresentationFormat>宽屏</PresentationFormat>
  <Paragraphs>705</Paragraphs>
  <Slides>81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81</vt:i4>
      </vt:variant>
    </vt:vector>
  </HeadingPairs>
  <TitlesOfParts>
    <vt:vector size="89" baseType="lpstr">
      <vt:lpstr>Arial</vt:lpstr>
      <vt:lpstr>宋体</vt:lpstr>
      <vt:lpstr>Wingdings</vt:lpstr>
      <vt:lpstr>微软雅黑</vt:lpstr>
      <vt:lpstr>Calibri</vt:lpstr>
      <vt:lpstr>Arial Unicode MS</vt:lpstr>
      <vt:lpstr>Wingdings</vt:lpstr>
      <vt:lpstr>Office 主题</vt:lpstr>
      <vt:lpstr>数据库</vt:lpstr>
      <vt:lpstr>Why数据库？</vt:lpstr>
      <vt:lpstr>数据库的分类</vt:lpstr>
      <vt:lpstr>DB排行榜</vt:lpstr>
      <vt:lpstr>中国数据库</vt:lpstr>
      <vt:lpstr>关系模型</vt:lpstr>
      <vt:lpstr>表的结构</vt:lpstr>
      <vt:lpstr>MySQL</vt:lpstr>
      <vt:lpstr>MariaDB</vt:lpstr>
      <vt:lpstr>安装MySQL</vt:lpstr>
      <vt:lpstr>MySQL的三种使用方式</vt:lpstr>
      <vt:lpstr>命令行方式</vt:lpstr>
      <vt:lpstr>图形化界面</vt:lpstr>
      <vt:lpstr>C语言API</vt:lpstr>
      <vt:lpstr>MySQL基本结构</vt:lpstr>
      <vt:lpstr>mysql服务器</vt:lpstr>
      <vt:lpstr>SQL（Structured Query Language）</vt:lpstr>
      <vt:lpstr>DDL   数据定义语言（Data Defination Language)</vt:lpstr>
      <vt:lpstr>创建数据库</vt:lpstr>
      <vt:lpstr>查看数据库的字符集</vt:lpstr>
      <vt:lpstr>Emoji表情</vt:lpstr>
      <vt:lpstr>字符校对集</vt:lpstr>
      <vt:lpstr>字符校对集</vt:lpstr>
      <vt:lpstr>修改数据库</vt:lpstr>
      <vt:lpstr>数据库操作</vt:lpstr>
      <vt:lpstr>使用数据库</vt:lpstr>
      <vt:lpstr>MySQL数据类型</vt:lpstr>
      <vt:lpstr>创建表Table</vt:lpstr>
      <vt:lpstr>查看表结构</vt:lpstr>
      <vt:lpstr>修改表结构Alter</vt:lpstr>
      <vt:lpstr>修改表结构</vt:lpstr>
      <vt:lpstr>修改表结构</vt:lpstr>
      <vt:lpstr>修改表结构</vt:lpstr>
      <vt:lpstr>修改表结构</vt:lpstr>
      <vt:lpstr>删除表结构</vt:lpstr>
      <vt:lpstr>人性化的mysql终端mycli</vt:lpstr>
      <vt:lpstr>人性化的mysql终端mycli升级</vt:lpstr>
      <vt:lpstr>升级完mycli之后的效果</vt:lpstr>
      <vt:lpstr>DML(Data Manipulation Language)</vt:lpstr>
      <vt:lpstr>在表中插入数据</vt:lpstr>
      <vt:lpstr>在表中插入数据</vt:lpstr>
      <vt:lpstr>在表中插入数据 </vt:lpstr>
      <vt:lpstr>修改数据</vt:lpstr>
      <vt:lpstr>复制表</vt:lpstr>
      <vt:lpstr>复制表</vt:lpstr>
      <vt:lpstr>删除表中的数据  ---- 方法一</vt:lpstr>
      <vt:lpstr>删除表中的所有数据   -- 方法二 truncate</vt:lpstr>
      <vt:lpstr>DQL(Data Query Language)</vt:lpstr>
      <vt:lpstr>去除重复的数据</vt:lpstr>
      <vt:lpstr>select的表达式</vt:lpstr>
      <vt:lpstr>select语句中出现的列不一定存在数据表中</vt:lpstr>
      <vt:lpstr>Order by子句</vt:lpstr>
      <vt:lpstr>Where子句</vt:lpstr>
      <vt:lpstr>Where子句</vt:lpstr>
      <vt:lpstr>Where子句</vt:lpstr>
      <vt:lpstr>Where子句 </vt:lpstr>
      <vt:lpstr>判空操作</vt:lpstr>
      <vt:lpstr>分页查询 （常考点）</vt:lpstr>
      <vt:lpstr>分页查询 （常考点）</vt:lpstr>
      <vt:lpstr>数据完整性</vt:lpstr>
      <vt:lpstr>数据的完整性</vt:lpstr>
      <vt:lpstr>设置主键</vt:lpstr>
      <vt:lpstr>设置主键</vt:lpstr>
      <vt:lpstr>主键设置方式</vt:lpstr>
      <vt:lpstr>实体完整性</vt:lpstr>
      <vt:lpstr>主键自增的效果</vt:lpstr>
      <vt:lpstr>对于主键</vt:lpstr>
      <vt:lpstr>删除主键约束有两步</vt:lpstr>
      <vt:lpstr>联合主键</vt:lpstr>
      <vt:lpstr>联合主键测试 </vt:lpstr>
      <vt:lpstr>数据的完整性</vt:lpstr>
      <vt:lpstr>域完整性之默认值</vt:lpstr>
      <vt:lpstr>域完整性之非空约束</vt:lpstr>
      <vt:lpstr>域完整性之唯一约束 </vt:lpstr>
      <vt:lpstr>唯一约束</vt:lpstr>
      <vt:lpstr>删除唯一约束</vt:lpstr>
      <vt:lpstr>删除唯一约束</vt:lpstr>
      <vt:lpstr>设置联合唯一约束</vt:lpstr>
      <vt:lpstr>参照完整性</vt:lpstr>
      <vt:lpstr>外键约束</vt:lpstr>
      <vt:lpstr>删除外键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星空</cp:lastModifiedBy>
  <cp:revision>1671</cp:revision>
  <dcterms:created xsi:type="dcterms:W3CDTF">2022-04-27T23:26:00Z</dcterms:created>
  <dcterms:modified xsi:type="dcterms:W3CDTF">2024-06-08T10:07:23Z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7F0DB8A93F2947C1952D23FC1550CF9E</vt:lpwstr>
  </property>
  <property fmtid="{D5CDD505-2E9C-101B-9397-08002B2CF9AE}" pid="3" name="KSOProductBuildVer">
    <vt:lpwstr>2052-12.1.0.16929</vt:lpwstr>
  </property>
</Properties>
</file>